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Merriweather ExtraBold" panose="020B0604020202020204" charset="0"/>
      <p:bold r:id="rId32"/>
      <p:boldItalic r:id="rId33"/>
    </p:embeddedFont>
    <p:embeddedFont>
      <p:font typeface="Merriweather SemiBold"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Merriweather" panose="020B0604020202020204" charset="0"/>
      <p:regular r:id="rId44"/>
      <p:bold r:id="rId45"/>
      <p:italic r:id="rId46"/>
      <p:boldItalic r:id="rId47"/>
    </p:embeddedFont>
    <p:embeddedFont>
      <p:font typeface="Merriweather Medium" panose="020B060402020202020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Merriweather Black" panose="020B0604020202020204" charset="0"/>
      <p:bold r:id="rId56"/>
      <p:boldItalic r:id="rId57"/>
    </p:embeddedFont>
    <p:embeddedFont>
      <p:font typeface="Oswald SemiBold"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jxpWM8iluwCm6tbjnguIOPNbB2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214C2B-2ADE-4912-A841-CACFA6F9471F}">
  <a:tblStyle styleId="{79214C2B-2ADE-4912-A841-CACFA6F9471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102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ab9e56d35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mati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Diagrama de transiciones</a:t>
            </a:r>
            <a:endParaRPr/>
          </a:p>
          <a:p>
            <a:pPr marL="0" lvl="0" indent="0" algn="l" rtl="0">
              <a:spcBef>
                <a:spcPts val="0"/>
              </a:spcBef>
              <a:spcAft>
                <a:spcPts val="0"/>
              </a:spcAft>
              <a:buClr>
                <a:schemeClr val="dk1"/>
              </a:buClr>
              <a:buSzPts val="1100"/>
              <a:buFont typeface="Arial"/>
              <a:buNone/>
            </a:pPr>
            <a:r>
              <a:rPr lang="en-US"/>
              <a:t>- Izquierda: código que genera la herramienta</a:t>
            </a:r>
            <a:endParaRPr/>
          </a:p>
          <a:p>
            <a:pPr marL="0" lvl="0" indent="0" algn="l" rtl="0">
              <a:lnSpc>
                <a:spcPct val="100000"/>
              </a:lnSpc>
              <a:spcBef>
                <a:spcPts val="0"/>
              </a:spcBef>
              <a:spcAft>
                <a:spcPts val="0"/>
              </a:spcAft>
              <a:buSzPts val="1400"/>
              <a:buNone/>
            </a:pPr>
            <a:r>
              <a:rPr lang="en-US"/>
              <a:t>- Derecha: diagrama dibujado por Graphviz (interpreta código, hace estados y transiciones)</a:t>
            </a:r>
            <a:endParaRPr/>
          </a:p>
        </p:txBody>
      </p:sp>
      <p:sp>
        <p:nvSpPr>
          <p:cNvPr id="270" name="Google Shape;270;g3ab9e56d35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ab9e56d350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ab9e56d350_0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ale</a:t>
            </a:r>
            <a:endParaRPr/>
          </a:p>
        </p:txBody>
      </p:sp>
      <p:sp>
        <p:nvSpPr>
          <p:cNvPr id="282" name="Google Shape;282;g3ab9e56d350_0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ab9e56d350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ab9e56d350_0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ale</a:t>
            </a:r>
            <a:endParaRPr/>
          </a:p>
        </p:txBody>
      </p:sp>
      <p:sp>
        <p:nvSpPr>
          <p:cNvPr id="320" name="Google Shape;320;g3ab9e56d350_0_1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acec3b179c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acec3b179c_1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ale</a:t>
            </a:r>
            <a:endParaRPr/>
          </a:p>
        </p:txBody>
      </p:sp>
      <p:sp>
        <p:nvSpPr>
          <p:cNvPr id="331" name="Google Shape;331;g3acec3b179c_1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acec3b179c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acec3b179c_1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Después de reproducción, próximo desafío: probar casos no cubiertos</a:t>
            </a:r>
            <a:endParaRPr/>
          </a:p>
          <a:p>
            <a:pPr marL="0" lvl="0" indent="0" algn="l" rtl="0">
              <a:spcBef>
                <a:spcPts val="0"/>
              </a:spcBef>
              <a:spcAft>
                <a:spcPts val="0"/>
              </a:spcAft>
              <a:buNone/>
            </a:pPr>
            <a:r>
              <a:rPr lang="en-US"/>
              <a:t>- Elegir contrato del experimento, introducir cambio mínimo (bug)</a:t>
            </a:r>
            <a:endParaRPr/>
          </a:p>
          <a:p>
            <a:pPr marL="0" lvl="0" indent="0" algn="l" rtl="0">
              <a:spcBef>
                <a:spcPts val="0"/>
              </a:spcBef>
              <a:spcAft>
                <a:spcPts val="0"/>
              </a:spcAft>
              <a:buNone/>
            </a:pPr>
            <a:r>
              <a:rPr lang="en-US"/>
              <a:t>- Predecir impacto en validación</a:t>
            </a:r>
            <a:endParaRPr/>
          </a:p>
          <a:p>
            <a:pPr marL="0" lvl="0" indent="0" algn="l" rtl="0">
              <a:spcBef>
                <a:spcPts val="0"/>
              </a:spcBef>
              <a:spcAft>
                <a:spcPts val="0"/>
              </a:spcAft>
              <a:buNone/>
            </a:pPr>
            <a:r>
              <a:rPr lang="en-US"/>
              <a:t>- Ejecutar original y variante, comparar</a:t>
            </a:r>
            <a:endParaRPr/>
          </a:p>
          <a:p>
            <a:pPr marL="0" lvl="0" indent="0" algn="l" rtl="0">
              <a:spcBef>
                <a:spcPts val="0"/>
              </a:spcBef>
              <a:spcAft>
                <a:spcPts val="0"/>
              </a:spcAft>
              <a:buNone/>
            </a:pPr>
            <a:r>
              <a:rPr lang="en-US"/>
              <a:t>- Cambios visuales: transiciones que aparecen, desaparecen, o degradan de must a may</a:t>
            </a:r>
            <a:endParaRPr/>
          </a:p>
        </p:txBody>
      </p:sp>
      <p:sp>
        <p:nvSpPr>
          <p:cNvPr id="346" name="Google Shape;346;g3acec3b179c_1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ad4012306b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ad4012306b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Primer intento simple para entender mecanismo</a:t>
            </a:r>
            <a:endParaRPr/>
          </a:p>
          <a:p>
            <a:pPr marL="0" lvl="0" indent="0" algn="l" rtl="0">
              <a:spcBef>
                <a:spcPts val="0"/>
              </a:spcBef>
              <a:spcAft>
                <a:spcPts val="0"/>
              </a:spcAft>
              <a:buNone/>
            </a:pPr>
            <a:r>
              <a:rPr lang="en-US"/>
              <a:t>- Marketplace: vendedor publica, comprador oferta; aceptar o rechazar</a:t>
            </a:r>
            <a:endParaRPr/>
          </a:p>
          <a:p>
            <a:pPr marL="0" lvl="0" indent="0" algn="l" rtl="0">
              <a:spcBef>
                <a:spcPts val="0"/>
              </a:spcBef>
              <a:spcAft>
                <a:spcPts val="0"/>
              </a:spcAft>
              <a:buNone/>
            </a:pPr>
            <a:r>
              <a:rPr lang="en-US"/>
              <a:t>- Cambio: eliminar precondición de “hay producto” antes de ofertar</a:t>
            </a:r>
            <a:endParaRPr/>
          </a:p>
          <a:p>
            <a:pPr marL="0" lvl="0" indent="0" algn="l" rtl="0">
              <a:spcBef>
                <a:spcPts val="0"/>
              </a:spcBef>
              <a:spcAft>
                <a:spcPts val="0"/>
              </a:spcAft>
              <a:buNone/>
            </a:pPr>
            <a:r>
              <a:rPr lang="en-US"/>
              <a:t>- Esperado: nueva ruta que saltea un paso</a:t>
            </a:r>
            <a:endParaRPr/>
          </a:p>
        </p:txBody>
      </p:sp>
      <p:sp>
        <p:nvSpPr>
          <p:cNvPr id="374" name="Google Shape;374;g3ad4012306b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ab9e56d350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mati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Cambio en código y efecto</a:t>
            </a:r>
            <a:endParaRPr/>
          </a:p>
          <a:p>
            <a:pPr marL="0" lvl="0" indent="0" algn="l" rtl="0">
              <a:spcBef>
                <a:spcPts val="0"/>
              </a:spcBef>
              <a:spcAft>
                <a:spcPts val="0"/>
              </a:spcAft>
              <a:buClr>
                <a:schemeClr val="dk1"/>
              </a:buClr>
              <a:buSzPts val="1100"/>
              <a:buFont typeface="Arial"/>
              <a:buNone/>
            </a:pPr>
            <a:r>
              <a:rPr lang="en-US"/>
              <a:t>- Aparece transición extra esperada</a:t>
            </a:r>
            <a:endParaRPr/>
          </a:p>
          <a:p>
            <a:pPr marL="0" lvl="0" indent="0" algn="l" rtl="0">
              <a:spcBef>
                <a:spcPts val="0"/>
              </a:spcBef>
              <a:spcAft>
                <a:spcPts val="0"/>
              </a:spcAft>
              <a:buNone/>
            </a:pPr>
            <a:r>
              <a:rPr lang="en-US"/>
              <a:t>- Auditor ve transición directa al estado final, detecta que no es correcto</a:t>
            </a:r>
            <a:endParaRPr/>
          </a:p>
        </p:txBody>
      </p:sp>
      <p:sp>
        <p:nvSpPr>
          <p:cNvPr id="401" name="Google Shape;401;g3ab9e56d350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ab9e56d350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Desafío mayor: convertir transición must en may</a:t>
            </a:r>
            <a:endParaRPr/>
          </a:p>
          <a:p>
            <a:pPr marL="0" lvl="0" indent="0" algn="l" rtl="0">
              <a:spcBef>
                <a:spcPts val="0"/>
              </a:spcBef>
              <a:spcAft>
                <a:spcPts val="0"/>
              </a:spcAft>
              <a:buNone/>
            </a:pPr>
            <a:r>
              <a:rPr lang="en-US"/>
              <a:t>- Contrato piedra-papel-tijera: dos jugadores juegan, revisar resultado</a:t>
            </a:r>
            <a:endParaRPr/>
          </a:p>
          <a:p>
            <a:pPr marL="0" lvl="0" indent="0" algn="l" rtl="0">
              <a:spcBef>
                <a:spcPts val="0"/>
              </a:spcBef>
              <a:spcAft>
                <a:spcPts val="0"/>
              </a:spcAft>
              <a:buNone/>
            </a:pPr>
            <a:r>
              <a:rPr lang="en-US"/>
              <a:t>- Tiene pozo premio, sin forma de llenarlo, y puede ser 0</a:t>
            </a:r>
            <a:endParaRPr/>
          </a:p>
          <a:p>
            <a:pPr marL="0" lvl="0" indent="0" algn="l" rtl="0">
              <a:spcBef>
                <a:spcPts val="0"/>
              </a:spcBef>
              <a:spcAft>
                <a:spcPts val="0"/>
              </a:spcAft>
              <a:buNone/>
            </a:pPr>
            <a:r>
              <a:rPr lang="en-US"/>
              <a:t>- Hacer que solo se pueda revisar resultado si balance &gt; 0</a:t>
            </a:r>
            <a:endParaRPr/>
          </a:p>
        </p:txBody>
      </p:sp>
      <p:sp>
        <p:nvSpPr>
          <p:cNvPr id="418" name="Google Shape;418;g3ab9e56d35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3ad48e0dc9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Contrato ejecutable y su abstracción</a:t>
            </a:r>
            <a:endParaRPr/>
          </a:p>
          <a:p>
            <a:pPr marL="0" lvl="0" indent="0" algn="l" rtl="0">
              <a:spcBef>
                <a:spcPts val="0"/>
              </a:spcBef>
              <a:spcAft>
                <a:spcPts val="0"/>
              </a:spcAft>
              <a:buNone/>
            </a:pPr>
            <a:r>
              <a:rPr lang="en-US"/>
              <a:t>- Agregar restricción de balance &gt; 0 en ambos</a:t>
            </a:r>
            <a:endParaRPr/>
          </a:p>
          <a:p>
            <a:pPr marL="0" lvl="0" indent="0" algn="l" rtl="0">
              <a:spcBef>
                <a:spcPts val="0"/>
              </a:spcBef>
              <a:spcAft>
                <a:spcPts val="0"/>
              </a:spcAft>
              <a:buNone/>
            </a:pPr>
            <a:r>
              <a:rPr lang="en-US"/>
              <a:t>- Jugadas con pozo 0 quedan trabadas → transición may</a:t>
            </a:r>
            <a:endParaRPr/>
          </a:p>
          <a:p>
            <a:pPr marL="0" lvl="0" indent="0" algn="l" rtl="0">
              <a:spcBef>
                <a:spcPts val="0"/>
              </a:spcBef>
              <a:spcAft>
                <a:spcPts val="0"/>
              </a:spcAft>
              <a:buNone/>
            </a:pPr>
            <a:r>
              <a:rPr lang="en-US"/>
              <a:t>- Predicción: se refleje esa may</a:t>
            </a:r>
            <a:endParaRPr/>
          </a:p>
        </p:txBody>
      </p:sp>
      <p:sp>
        <p:nvSpPr>
          <p:cNvPr id="444" name="Google Shape;444;g3ad48e0dc9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ab9e56d350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Pasó algo distinto: transición no se volvió may, desapareció</a:t>
            </a:r>
            <a:endParaRPr/>
          </a:p>
          <a:p>
            <a:pPr marL="0" lvl="0" indent="0" algn="l" rtl="0">
              <a:spcBef>
                <a:spcPts val="0"/>
              </a:spcBef>
              <a:spcAft>
                <a:spcPts val="0"/>
              </a:spcAft>
              <a:buNone/>
            </a:pPr>
            <a:r>
              <a:rPr lang="en-US"/>
              <a:t>- Significa que en nuevo contrato no hay forma de ejecutarla en ningún escenario</a:t>
            </a:r>
            <a:endParaRPr/>
          </a:p>
          <a:p>
            <a:pPr marL="0" lvl="0" indent="0" algn="l" rtl="0">
              <a:spcBef>
                <a:spcPts val="0"/>
              </a:spcBef>
              <a:spcAft>
                <a:spcPts val="0"/>
              </a:spcAft>
              <a:buNone/>
            </a:pPr>
            <a:r>
              <a:rPr lang="en-US"/>
              <a:t>- Veamos por qué</a:t>
            </a:r>
            <a:endParaRPr/>
          </a:p>
        </p:txBody>
      </p:sp>
      <p:sp>
        <p:nvSpPr>
          <p:cNvPr id="459" name="Google Shape;459;g3ab9e56d35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diapo de “gancho” - ale - Guiarse por los puntos (NO los títulos)</a:t>
            </a:r>
            <a:endParaRPr/>
          </a:p>
        </p:txBody>
      </p:sp>
      <p:sp>
        <p:nvSpPr>
          <p:cNvPr id="97" name="Google Shape;9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ab9e56d350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4960" algn="l" rtl="0">
              <a:spcBef>
                <a:spcPts val="0"/>
              </a:spcBef>
              <a:spcAft>
                <a:spcPts val="0"/>
              </a:spcAft>
              <a:buSzPts val="1360"/>
              <a:buChar char="-"/>
            </a:pPr>
            <a:r>
              <a:rPr lang="en-US" sz="1360"/>
              <a:t>mati</a:t>
            </a:r>
            <a:endParaRPr sz="1360"/>
          </a:p>
          <a:p>
            <a:pPr marL="0" lvl="0" indent="0" algn="l" rtl="0">
              <a:spcBef>
                <a:spcPts val="0"/>
              </a:spcBef>
              <a:spcAft>
                <a:spcPts val="0"/>
              </a:spcAft>
              <a:buNone/>
            </a:pPr>
            <a:endParaRPr sz="1360"/>
          </a:p>
          <a:p>
            <a:pPr marL="0" lvl="0" indent="0" algn="l" rtl="0">
              <a:spcBef>
                <a:spcPts val="0"/>
              </a:spcBef>
              <a:spcAft>
                <a:spcPts val="0"/>
              </a:spcAft>
              <a:buNone/>
            </a:pPr>
            <a:r>
              <a:rPr lang="en-US" sz="1360"/>
              <a:t>- Investigamos: traducción manual a Alloy tenía dos post-condiciones contradictorias</a:t>
            </a:r>
            <a:endParaRPr sz="1360"/>
          </a:p>
          <a:p>
            <a:pPr marL="0" lvl="0" indent="0" algn="l" rtl="0">
              <a:spcBef>
                <a:spcPts val="0"/>
              </a:spcBef>
              <a:spcAft>
                <a:spcPts val="0"/>
              </a:spcAft>
              <a:buNone/>
            </a:pPr>
            <a:r>
              <a:rPr lang="en-US" sz="1360"/>
              <a:t>- Se cumplen solo si pozo = 0</a:t>
            </a:r>
            <a:endParaRPr sz="1360"/>
          </a:p>
          <a:p>
            <a:pPr marL="0" lvl="0" indent="0" algn="l" rtl="0">
              <a:spcBef>
                <a:spcPts val="0"/>
              </a:spcBef>
              <a:spcAft>
                <a:spcPts val="0"/>
              </a:spcAft>
              <a:buNone/>
            </a:pPr>
            <a:r>
              <a:rPr lang="en-US" sz="1360"/>
              <a:t>- No afectó al paper (pusieron balances en cero)</a:t>
            </a:r>
            <a:endParaRPr sz="1360"/>
          </a:p>
          <a:p>
            <a:pPr marL="0" lvl="0" indent="0" algn="l" rtl="0">
              <a:spcBef>
                <a:spcPts val="0"/>
              </a:spcBef>
              <a:spcAft>
                <a:spcPts val="0"/>
              </a:spcAft>
              <a:buNone/>
            </a:pPr>
            <a:r>
              <a:rPr lang="en-US" sz="1360"/>
              <a:t>- Afectó nuestro experimento (balances &gt; 0)</a:t>
            </a:r>
            <a:endParaRPr sz="1360"/>
          </a:p>
          <a:p>
            <a:pPr marL="0" lvl="0" indent="0" algn="l" rtl="0">
              <a:spcBef>
                <a:spcPts val="0"/>
              </a:spcBef>
              <a:spcAft>
                <a:spcPts val="0"/>
              </a:spcAft>
              <a:buNone/>
            </a:pPr>
            <a:r>
              <a:rPr lang="en-US" sz="1360"/>
              <a:t>- Necesario corregir condiciones</a:t>
            </a:r>
            <a:endParaRPr sz="1360"/>
          </a:p>
        </p:txBody>
      </p:sp>
      <p:sp>
        <p:nvSpPr>
          <p:cNvPr id="476" name="Google Shape;476;g3ab9e56d350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ab9e56d350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None/>
            </a:pPr>
            <a:r>
              <a:rPr lang="en-US"/>
              <a:t>- Con corrección, gráfico como el original, con transición may</a:t>
            </a:r>
            <a:endParaRPr/>
          </a:p>
          <a:p>
            <a:pPr marL="0" lvl="0" indent="0" algn="l" rtl="0">
              <a:spcBef>
                <a:spcPts val="0"/>
              </a:spcBef>
              <a:spcAft>
                <a:spcPts val="0"/>
              </a:spcAft>
              <a:buNone/>
            </a:pPr>
            <a:r>
              <a:rPr lang="en-US"/>
              <a:t>- Hay juegos que se completan y otros no</a:t>
            </a:r>
            <a:endParaRPr/>
          </a:p>
          <a:p>
            <a:pPr marL="0" lvl="0" indent="0" algn="l" rtl="0">
              <a:spcBef>
                <a:spcPts val="0"/>
              </a:spcBef>
              <a:spcAft>
                <a:spcPts val="0"/>
              </a:spcAft>
              <a:buNone/>
            </a:pPr>
            <a:r>
              <a:rPr lang="en-US"/>
              <a:t>- Bug quedó expuesto</a:t>
            </a:r>
            <a:endParaRPr/>
          </a:p>
        </p:txBody>
      </p:sp>
      <p:sp>
        <p:nvSpPr>
          <p:cNvPr id="495" name="Google Shape;495;g3ab9e56d35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ad4e990aef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ale</a:t>
            </a:r>
            <a:endParaRPr/>
          </a:p>
        </p:txBody>
      </p:sp>
      <p:sp>
        <p:nvSpPr>
          <p:cNvPr id="514" name="Google Shape;514;g3ad4e990aef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adabc49906_1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ale</a:t>
            </a:r>
            <a:endParaRPr/>
          </a:p>
        </p:txBody>
      </p:sp>
      <p:sp>
        <p:nvSpPr>
          <p:cNvPr id="547" name="Google Shape;547;g3adabc4990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ad4e990aef_0_2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ale</a:t>
            </a:r>
            <a:endParaRPr/>
          </a:p>
        </p:txBody>
      </p:sp>
      <p:sp>
        <p:nvSpPr>
          <p:cNvPr id="564" name="Google Shape;564;g3ad4e990aef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ad4e990aef_0_2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Clr>
                <a:schemeClr val="dk1"/>
              </a:buClr>
              <a:buSzPts val="1400"/>
              <a:buChar char="-"/>
            </a:pPr>
            <a:r>
              <a:rPr lang="en-US"/>
              <a:t>ale</a:t>
            </a:r>
            <a:endParaRPr/>
          </a:p>
        </p:txBody>
      </p:sp>
      <p:sp>
        <p:nvSpPr>
          <p:cNvPr id="591" name="Google Shape;591;g3ad4e990aef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acec3b179c_2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acec3b179c_2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-ale</a:t>
            </a:r>
            <a:endParaRPr/>
          </a:p>
        </p:txBody>
      </p:sp>
      <p:sp>
        <p:nvSpPr>
          <p:cNvPr id="609" name="Google Shape;609;g3acec3b179c_2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acec3b179c_2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acec3b179c_2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Esto encontramos trabajando en la tesis:</a:t>
            </a:r>
            <a:endParaRPr/>
          </a:p>
          <a:p>
            <a:pPr marL="0" lvl="0" indent="0" algn="l" rtl="0">
              <a:spcBef>
                <a:spcPts val="0"/>
              </a:spcBef>
              <a:spcAft>
                <a:spcPts val="0"/>
              </a:spcAft>
              <a:buClr>
                <a:schemeClr val="dk1"/>
              </a:buClr>
              <a:buSzPts val="1100"/>
              <a:buFont typeface="Arial"/>
              <a:buNone/>
            </a:pPr>
            <a:r>
              <a:rPr lang="en-US"/>
              <a:t>- Primero: reproducción exitosa</a:t>
            </a:r>
            <a:endParaRPr/>
          </a:p>
          <a:p>
            <a:pPr marL="0" lvl="0" indent="0" algn="l" rtl="0">
              <a:spcBef>
                <a:spcPts val="0"/>
              </a:spcBef>
              <a:spcAft>
                <a:spcPts val="0"/>
              </a:spcAft>
              <a:buClr>
                <a:schemeClr val="dk1"/>
              </a:buClr>
              <a:buSzPts val="1100"/>
              <a:buFont typeface="Arial"/>
              <a:buNone/>
            </a:pPr>
            <a:r>
              <a:rPr lang="en-US"/>
              <a:t>- Limitaciones: formato de rutas en Windows (a veces daba error)</a:t>
            </a:r>
            <a:endParaRPr/>
          </a:p>
          <a:p>
            <a:pPr marL="0" lvl="0" indent="0" algn="l" rtl="0">
              <a:spcBef>
                <a:spcPts val="0"/>
              </a:spcBef>
              <a:spcAft>
                <a:spcPts val="0"/>
              </a:spcAft>
              <a:buClr>
                <a:schemeClr val="dk1"/>
              </a:buClr>
              <a:buSzPts val="1100"/>
              <a:buFont typeface="Arial"/>
              <a:buNone/>
            </a:pPr>
            <a:r>
              <a:rPr lang="en-US"/>
              <a:t>- ejecución poco intuitiva (mejor interfaz gráfica), para auditor con menos conocimiento técnico</a:t>
            </a:r>
            <a:endParaRPr/>
          </a:p>
          <a:p>
            <a:pPr marL="0" lvl="0" indent="0" algn="l" rtl="0">
              <a:spcBef>
                <a:spcPts val="0"/>
              </a:spcBef>
              <a:spcAft>
                <a:spcPts val="0"/>
              </a:spcAft>
              <a:buNone/>
            </a:pPr>
            <a:r>
              <a:rPr lang="en-US"/>
              <a:t>- como dice paper, útil próxima versión optimizada tiempos</a:t>
            </a:r>
            <a:endParaRPr/>
          </a:p>
        </p:txBody>
      </p:sp>
      <p:sp>
        <p:nvSpPr>
          <p:cNvPr id="626" name="Google Shape;626;g3acec3b179c_2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ab9e56d350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3ab9e56d350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ale</a:t>
            </a:r>
            <a:endParaRPr/>
          </a:p>
        </p:txBody>
      </p:sp>
      <p:sp>
        <p:nvSpPr>
          <p:cNvPr id="653" name="Google Shape;653;g3ab9e56d350_0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acec3b179c_2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3acec3b179c_2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3acec3b179c_2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acec3b179c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acec3b179c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ale</a:t>
            </a:r>
            <a:endParaRPr/>
          </a:p>
        </p:txBody>
      </p:sp>
      <p:sp>
        <p:nvSpPr>
          <p:cNvPr id="107" name="Google Shape;107;g3acec3b179c_1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acec3b179c_3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acec3b179c_3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ale</a:t>
            </a:r>
            <a:endParaRPr/>
          </a:p>
        </p:txBody>
      </p:sp>
      <p:sp>
        <p:nvSpPr>
          <p:cNvPr id="116" name="Google Shape;116;g3acec3b179c_3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acec3b179c_3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Definiciones previas- ale</a:t>
            </a:r>
            <a:endParaRPr/>
          </a:p>
        </p:txBody>
      </p:sp>
      <p:sp>
        <p:nvSpPr>
          <p:cNvPr id="142" name="Google Shape;142;g3acec3b179c_3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Char char="-"/>
            </a:pPr>
            <a:r>
              <a:rPr lang="en-US"/>
              <a:t>mati</a:t>
            </a:r>
            <a:endParaRPr/>
          </a:p>
          <a:p>
            <a:pPr marL="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 Un poco más sobre abstracciones</a:t>
            </a:r>
            <a:endParaRPr/>
          </a:p>
          <a:p>
            <a:pPr marL="0" lvl="0" indent="0" algn="l" rtl="0">
              <a:spcBef>
                <a:spcPts val="0"/>
              </a:spcBef>
              <a:spcAft>
                <a:spcPts val="0"/>
              </a:spcAft>
              <a:buClr>
                <a:schemeClr val="dk1"/>
              </a:buClr>
              <a:buSzPts val="1100"/>
              <a:buFont typeface="Arial"/>
              <a:buNone/>
            </a:pPr>
            <a:r>
              <a:rPr lang="en-US"/>
              <a:t>- Primero abstracciones por predicados: contrato como estados y transiciones</a:t>
            </a:r>
            <a:endParaRPr/>
          </a:p>
          <a:p>
            <a:pPr marL="0" lvl="0" indent="0" algn="l" rtl="0">
              <a:spcBef>
                <a:spcPts val="0"/>
              </a:spcBef>
              <a:spcAft>
                <a:spcPts val="0"/>
              </a:spcAft>
              <a:buClr>
                <a:schemeClr val="dk1"/>
              </a:buClr>
              <a:buSzPts val="1100"/>
              <a:buFont typeface="Arial"/>
              <a:buNone/>
            </a:pPr>
            <a:r>
              <a:rPr lang="en-US"/>
              <a:t>- Muestra comportamientos posibles, útil para validación</a:t>
            </a:r>
            <a:endParaRPr/>
          </a:p>
          <a:p>
            <a:pPr marL="0" lvl="0" indent="0" algn="l" rtl="0">
              <a:spcBef>
                <a:spcPts val="0"/>
              </a:spcBef>
              <a:spcAft>
                <a:spcPts val="0"/>
              </a:spcAft>
              <a:buClr>
                <a:schemeClr val="dk1"/>
              </a:buClr>
              <a:buSzPts val="1100"/>
              <a:buFont typeface="Arial"/>
              <a:buNone/>
            </a:pPr>
            <a:r>
              <a:rPr lang="en-US"/>
              <a:t>- Extendido con sistema modal; distingue may (posible) y must (garantizado)</a:t>
            </a:r>
            <a:endParaRPr/>
          </a:p>
          <a:p>
            <a:pPr marL="0" lvl="0" indent="0" algn="l" rtl="0">
              <a:spcBef>
                <a:spcPts val="0"/>
              </a:spcBef>
              <a:spcAft>
                <a:spcPts val="0"/>
              </a:spcAft>
              <a:buClr>
                <a:schemeClr val="dk1"/>
              </a:buClr>
              <a:buSzPts val="1100"/>
              <a:buFont typeface="Arial"/>
              <a:buNone/>
            </a:pPr>
            <a:r>
              <a:rPr lang="en-US"/>
              <a:t>- Ej: contrato depende de ruleta, de “antes” a “después” pago según color</a:t>
            </a:r>
            <a:endParaRPr/>
          </a:p>
          <a:p>
            <a:pPr marL="0" lvl="0" indent="0" algn="l" rtl="0">
              <a:spcBef>
                <a:spcPts val="0"/>
              </a:spcBef>
              <a:spcAft>
                <a:spcPts val="0"/>
              </a:spcAft>
              <a:buClr>
                <a:schemeClr val="dk1"/>
              </a:buClr>
              <a:buSzPts val="1100"/>
              <a:buFont typeface="Arial"/>
              <a:buNone/>
            </a:pPr>
            <a:r>
              <a:rPr lang="en-US"/>
              <a:t>- Si olvido cero, transición posible no garantizada</a:t>
            </a:r>
            <a:endParaRPr/>
          </a:p>
          <a:p>
            <a:pPr marL="0" lvl="0" indent="0" algn="l" rtl="0">
              <a:lnSpc>
                <a:spcPct val="100000"/>
              </a:lnSpc>
              <a:spcBef>
                <a:spcPts val="0"/>
              </a:spcBef>
              <a:spcAft>
                <a:spcPts val="0"/>
              </a:spcAft>
              <a:buNone/>
            </a:pPr>
            <a:r>
              <a:rPr lang="en-US"/>
              <a:t>- Si manejo cero, garantizada; enfoque modal resalta el detalle</a:t>
            </a:r>
            <a:endParaRPr/>
          </a:p>
        </p:txBody>
      </p:sp>
      <p:sp>
        <p:nvSpPr>
          <p:cNvPr id="180" name="Google Shape;18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cec3b179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mati</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 Acá podemos ver ejemplo de diagramas de la herramienta</a:t>
            </a:r>
            <a:endParaRPr/>
          </a:p>
          <a:p>
            <a:pPr marL="0" lvl="0" indent="0" algn="l" rtl="0">
              <a:spcBef>
                <a:spcPts val="0"/>
              </a:spcBef>
              <a:spcAft>
                <a:spcPts val="0"/>
              </a:spcAft>
              <a:buClr>
                <a:schemeClr val="dk1"/>
              </a:buClr>
              <a:buSzPts val="1100"/>
              <a:buFont typeface="Arial"/>
              <a:buNone/>
            </a:pPr>
            <a:r>
              <a:rPr lang="en-US"/>
              <a:t>- Contrato de subasta, ejemplo motivador del paper</a:t>
            </a:r>
            <a:endParaRPr/>
          </a:p>
          <a:p>
            <a:pPr marL="0" lvl="0" indent="0" algn="l" rtl="0">
              <a:spcBef>
                <a:spcPts val="0"/>
              </a:spcBef>
              <a:spcAft>
                <a:spcPts val="0"/>
              </a:spcAft>
              <a:buClr>
                <a:schemeClr val="dk1"/>
              </a:buClr>
              <a:buSzPts val="1100"/>
              <a:buFont typeface="Arial"/>
              <a:buNone/>
            </a:pPr>
            <a:r>
              <a:rPr lang="en-US"/>
              <a:t>- Se ve como predicados y luego con distinción modal</a:t>
            </a:r>
            <a:endParaRPr/>
          </a:p>
          <a:p>
            <a:pPr marL="0" lvl="0" indent="0" algn="l" rtl="0">
              <a:spcBef>
                <a:spcPts val="0"/>
              </a:spcBef>
              <a:spcAft>
                <a:spcPts val="0"/>
              </a:spcAft>
              <a:buNone/>
            </a:pPr>
            <a:r>
              <a:rPr lang="en-US"/>
              <a:t>- Transiciones may revelan pérdida de garantía: posible bug o caso legítimo</a:t>
            </a:r>
            <a:endParaRPr/>
          </a:p>
        </p:txBody>
      </p:sp>
      <p:sp>
        <p:nvSpPr>
          <p:cNvPr id="213" name="Google Shape;213;g3acec3b179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acec3b179c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acec3b179c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mati</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 Ahora hablemos Alloy4PA: herramienta Java y Docker para analizar abstracciones modales</a:t>
            </a:r>
            <a:endParaRPr/>
          </a:p>
          <a:p>
            <a:pPr marL="0" lvl="0" indent="0" algn="l" rtl="0">
              <a:spcBef>
                <a:spcPts val="0"/>
              </a:spcBef>
              <a:spcAft>
                <a:spcPts val="0"/>
              </a:spcAft>
              <a:buClr>
                <a:schemeClr val="dk1"/>
              </a:buClr>
              <a:buSzPts val="1100"/>
              <a:buFont typeface="Arial"/>
              <a:buNone/>
            </a:pPr>
            <a:r>
              <a:rPr lang="en-US"/>
              <a:t>- Traducir contrato Solidity a Alloy (paso manual, no ejecutable)</a:t>
            </a:r>
            <a:endParaRPr/>
          </a:p>
          <a:p>
            <a:pPr marL="0" lvl="0" indent="0" algn="l" rtl="0">
              <a:spcBef>
                <a:spcPts val="0"/>
              </a:spcBef>
              <a:spcAft>
                <a:spcPts val="0"/>
              </a:spcAft>
              <a:buClr>
                <a:schemeClr val="dk1"/>
              </a:buClr>
              <a:buSzPts val="1100"/>
              <a:buFont typeface="Arial"/>
              <a:buNone/>
            </a:pPr>
            <a:r>
              <a:rPr lang="en-US"/>
              <a:t>- Agregar configuración y correr herramienta</a:t>
            </a:r>
            <a:endParaRPr/>
          </a:p>
          <a:p>
            <a:pPr marL="0" lvl="0" indent="0" algn="l" rtl="0">
              <a:spcBef>
                <a:spcPts val="0"/>
              </a:spcBef>
              <a:spcAft>
                <a:spcPts val="0"/>
              </a:spcAft>
              <a:buClr>
                <a:schemeClr val="dk1"/>
              </a:buClr>
              <a:buSzPts val="1100"/>
              <a:buFont typeface="Arial"/>
              <a:buNone/>
            </a:pPr>
            <a:r>
              <a:rPr lang="en-US"/>
              <a:t>- Tres etapas, salida: diagrama de transiciones y estadísticas</a:t>
            </a:r>
            <a:endParaRPr/>
          </a:p>
          <a:p>
            <a:pPr marL="0" lvl="0" indent="0" algn="l" rtl="0">
              <a:spcBef>
                <a:spcPts val="0"/>
              </a:spcBef>
              <a:spcAft>
                <a:spcPts val="0"/>
              </a:spcAft>
              <a:buNone/>
            </a:pPr>
            <a:r>
              <a:rPr lang="en-US"/>
              <a:t>- Ahora les muestro</a:t>
            </a:r>
            <a:endParaRPr/>
          </a:p>
        </p:txBody>
      </p:sp>
      <p:sp>
        <p:nvSpPr>
          <p:cNvPr id="228" name="Google Shape;228;g3acec3b179c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ab9e56d35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mati</a:t>
            </a: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100"/>
              <a:buFont typeface="Arial"/>
              <a:buNone/>
            </a:pPr>
            <a:r>
              <a:rPr lang="en-US"/>
              <a:t>- Salida parcial de la herramienta</a:t>
            </a:r>
            <a:endParaRPr/>
          </a:p>
          <a:p>
            <a:pPr marL="0" lvl="0" indent="0" algn="l" rtl="0">
              <a:spcBef>
                <a:spcPts val="0"/>
              </a:spcBef>
              <a:spcAft>
                <a:spcPts val="0"/>
              </a:spcAft>
              <a:buClr>
                <a:schemeClr val="dk1"/>
              </a:buClr>
              <a:buSzPts val="1100"/>
              <a:buFont typeface="Arial"/>
              <a:buNone/>
            </a:pPr>
            <a:r>
              <a:rPr lang="en-US"/>
              <a:t>- Consola: qué hizo, si completó bien, cuánto tardó</a:t>
            </a:r>
            <a:endParaRPr/>
          </a:p>
          <a:p>
            <a:pPr marL="0" lvl="0" indent="0" algn="l" rtl="0">
              <a:spcBef>
                <a:spcPts val="0"/>
              </a:spcBef>
              <a:spcAft>
                <a:spcPts val="0"/>
              </a:spcAft>
              <a:buClr>
                <a:schemeClr val="dk1"/>
              </a:buClr>
              <a:buSzPts val="1100"/>
              <a:buFont typeface="Arial"/>
              <a:buNone/>
            </a:pPr>
            <a:r>
              <a:rPr lang="en-US"/>
              <a:t>- Archivos creados: intermedios, estadísticas</a:t>
            </a:r>
            <a:endParaRPr/>
          </a:p>
          <a:p>
            <a:pPr marL="0" lvl="0" indent="0" algn="l" rtl="0">
              <a:lnSpc>
                <a:spcPct val="100000"/>
              </a:lnSpc>
              <a:spcBef>
                <a:spcPts val="0"/>
              </a:spcBef>
              <a:spcAft>
                <a:spcPts val="0"/>
              </a:spcAft>
              <a:buSzPts val="1400"/>
              <a:buNone/>
            </a:pPr>
            <a:r>
              <a:rPr lang="en-US"/>
              <a:t>- El más importante es el último; vamos a mostrar</a:t>
            </a:r>
            <a:endParaRPr/>
          </a:p>
        </p:txBody>
      </p:sp>
      <p:sp>
        <p:nvSpPr>
          <p:cNvPr id="250" name="Google Shape;250;g3ab9e56d35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2"/>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12"/>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13"/>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13"/>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13"/>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15"/>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6"/>
          <p:cNvSpPr>
            <a:spLocks noGrp="1"/>
          </p:cNvSpPr>
          <p:nvPr>
            <p:ph type="pic" idx="2"/>
          </p:nvPr>
        </p:nvSpPr>
        <p:spPr>
          <a:xfrm>
            <a:off x="1792288" y="459581"/>
            <a:ext cx="5486400" cy="3086100"/>
          </a:xfrm>
          <a:prstGeom prst="rect">
            <a:avLst/>
          </a:prstGeom>
          <a:noFill/>
          <a:ln>
            <a:noFill/>
          </a:ln>
        </p:spPr>
      </p:sp>
      <p:sp>
        <p:nvSpPr>
          <p:cNvPr id="68" name="Google Shape;68;p16"/>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1D9"/>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1.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2.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31.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hyperlink" Target="https://github.com/alu-rodriguez/tesis-incem-rodriguez-202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p:nvPr/>
        </p:nvSpPr>
        <p:spPr>
          <a:xfrm>
            <a:off x="1297065" y="2261540"/>
            <a:ext cx="6400800" cy="384900"/>
          </a:xfrm>
          <a:prstGeom prst="rect">
            <a:avLst/>
          </a:prstGeom>
          <a:noFill/>
          <a:ln>
            <a:noFill/>
          </a:ln>
        </p:spPr>
        <p:txBody>
          <a:bodyPr spcFirstLastPara="1" wrap="square" lIns="91425" tIns="45700" rIns="91425" bIns="45700" anchor="t" anchorCtr="0">
            <a:normAutofit fontScale="85000" lnSpcReduction="10000"/>
          </a:bodyPr>
          <a:lstStyle/>
          <a:p>
            <a:pPr marL="0" marR="0" lvl="0" indent="0" algn="ctr" rtl="0">
              <a:lnSpc>
                <a:spcPct val="100000"/>
              </a:lnSpc>
              <a:spcBef>
                <a:spcPts val="0"/>
              </a:spcBef>
              <a:spcAft>
                <a:spcPts val="0"/>
              </a:spcAft>
              <a:buClr>
                <a:srgbClr val="282828"/>
              </a:buClr>
              <a:buSzPct val="100000"/>
              <a:buFont typeface="Arial"/>
              <a:buNone/>
            </a:pPr>
            <a:r>
              <a:rPr lang="en-US" sz="2000" dirty="0" err="1">
                <a:solidFill>
                  <a:srgbClr val="282828"/>
                </a:solidFill>
                <a:latin typeface="Calibri"/>
                <a:ea typeface="Calibri"/>
                <a:cs typeface="Calibri"/>
                <a:sym typeface="Calibri"/>
              </a:rPr>
              <a:t>Defensa</a:t>
            </a:r>
            <a:r>
              <a:rPr lang="en-US" sz="2000" dirty="0">
                <a:solidFill>
                  <a:srgbClr val="282828"/>
                </a:solidFill>
                <a:latin typeface="Calibri"/>
                <a:ea typeface="Calibri"/>
                <a:cs typeface="Calibri"/>
                <a:sym typeface="Calibri"/>
              </a:rPr>
              <a:t> </a:t>
            </a:r>
            <a:r>
              <a:rPr lang="en-US" sz="2000" dirty="0" smtClean="0">
                <a:solidFill>
                  <a:srgbClr val="282828"/>
                </a:solidFill>
                <a:latin typeface="Calibri"/>
                <a:ea typeface="Calibri"/>
                <a:cs typeface="Calibri"/>
                <a:sym typeface="Calibri"/>
              </a:rPr>
              <a:t>de </a:t>
            </a:r>
            <a:r>
              <a:rPr lang="en-US" sz="2000" b="0" i="0" u="none" strike="noStrike" cap="none" dirty="0" err="1">
                <a:solidFill>
                  <a:srgbClr val="282828"/>
                </a:solidFill>
                <a:latin typeface="Calibri"/>
                <a:ea typeface="Calibri"/>
                <a:cs typeface="Calibri"/>
                <a:sym typeface="Calibri"/>
              </a:rPr>
              <a:t>Tesis</a:t>
            </a:r>
            <a:r>
              <a:rPr lang="en-US" sz="2000" b="0" i="0" u="none" strike="noStrike" cap="none" dirty="0">
                <a:solidFill>
                  <a:srgbClr val="282828"/>
                </a:solidFill>
                <a:latin typeface="Calibri"/>
                <a:ea typeface="Calibri"/>
                <a:cs typeface="Calibri"/>
                <a:sym typeface="Calibri"/>
              </a:rPr>
              <a:t> </a:t>
            </a:r>
            <a:r>
              <a:rPr lang="en-US" sz="2000" dirty="0" smtClean="0">
                <a:solidFill>
                  <a:srgbClr val="282828"/>
                </a:solidFill>
                <a:latin typeface="Calibri"/>
                <a:ea typeface="Calibri"/>
                <a:cs typeface="Calibri"/>
                <a:sym typeface="Calibri"/>
              </a:rPr>
              <a:t>de </a:t>
            </a:r>
            <a:r>
              <a:rPr lang="en-US" sz="2000" b="0" i="0" u="none" strike="noStrike" cap="none" dirty="0" err="1" smtClean="0">
                <a:solidFill>
                  <a:srgbClr val="282828"/>
                </a:solidFill>
                <a:latin typeface="Calibri"/>
                <a:ea typeface="Calibri"/>
                <a:cs typeface="Calibri"/>
                <a:sym typeface="Calibri"/>
              </a:rPr>
              <a:t>Licenciatura</a:t>
            </a:r>
            <a:r>
              <a:rPr lang="en-US" sz="2000" b="0" i="0" u="none" strike="noStrike" cap="none" dirty="0" smtClean="0">
                <a:solidFill>
                  <a:srgbClr val="282828"/>
                </a:solidFill>
                <a:latin typeface="Calibri"/>
                <a:ea typeface="Calibri"/>
                <a:cs typeface="Calibri"/>
                <a:sym typeface="Calibri"/>
              </a:rPr>
              <a:t> </a:t>
            </a:r>
            <a:r>
              <a:rPr lang="en-US" sz="2000" b="0" i="0" u="none" strike="noStrike" cap="none" dirty="0" err="1">
                <a:solidFill>
                  <a:srgbClr val="282828"/>
                </a:solidFill>
                <a:latin typeface="Calibri"/>
                <a:ea typeface="Calibri"/>
                <a:cs typeface="Calibri"/>
                <a:sym typeface="Calibri"/>
              </a:rPr>
              <a:t>en</a:t>
            </a:r>
            <a:r>
              <a:rPr lang="en-US" sz="2000" b="0" i="0" u="none" strike="noStrike" cap="none" dirty="0">
                <a:solidFill>
                  <a:srgbClr val="282828"/>
                </a:solidFill>
                <a:latin typeface="Calibri"/>
                <a:ea typeface="Calibri"/>
                <a:cs typeface="Calibri"/>
                <a:sym typeface="Calibri"/>
              </a:rPr>
              <a:t> </a:t>
            </a:r>
            <a:r>
              <a:rPr lang="en-US" sz="2000" b="0" i="0" u="none" strike="noStrike" cap="none" dirty="0" err="1">
                <a:solidFill>
                  <a:srgbClr val="282828"/>
                </a:solidFill>
                <a:latin typeface="Calibri"/>
                <a:ea typeface="Calibri"/>
                <a:cs typeface="Calibri"/>
                <a:sym typeface="Calibri"/>
              </a:rPr>
              <a:t>Ciencias</a:t>
            </a:r>
            <a:r>
              <a:rPr lang="en-US" sz="2000" b="0" i="0" u="none" strike="noStrike" cap="none" dirty="0">
                <a:solidFill>
                  <a:srgbClr val="282828"/>
                </a:solidFill>
                <a:latin typeface="Calibri"/>
                <a:ea typeface="Calibri"/>
                <a:cs typeface="Calibri"/>
                <a:sym typeface="Calibri"/>
              </a:rPr>
              <a:t> de la </a:t>
            </a:r>
            <a:r>
              <a:rPr lang="en-US" sz="2000" b="0" i="0" u="none" strike="noStrike" cap="none" dirty="0" err="1">
                <a:solidFill>
                  <a:srgbClr val="282828"/>
                </a:solidFill>
                <a:latin typeface="Calibri"/>
                <a:ea typeface="Calibri"/>
                <a:cs typeface="Calibri"/>
                <a:sym typeface="Calibri"/>
              </a:rPr>
              <a:t>Computación</a:t>
            </a:r>
            <a:endParaRPr dirty="0"/>
          </a:p>
        </p:txBody>
      </p:sp>
      <p:sp>
        <p:nvSpPr>
          <p:cNvPr id="89" name="Google Shape;89;p1"/>
          <p:cNvSpPr txBox="1"/>
          <p:nvPr/>
        </p:nvSpPr>
        <p:spPr>
          <a:xfrm>
            <a:off x="489600" y="4794850"/>
            <a:ext cx="8164800" cy="309000"/>
          </a:xfrm>
          <a:prstGeom prst="rect">
            <a:avLst/>
          </a:prstGeom>
          <a:noFill/>
          <a:ln>
            <a:noFill/>
          </a:ln>
        </p:spPr>
        <p:txBody>
          <a:bodyPr spcFirstLastPara="1" wrap="square" lIns="91425" tIns="45700" rIns="91425" bIns="45700" anchor="t" anchorCtr="0">
            <a:normAutofit fontScale="47500" lnSpcReduction="10000"/>
          </a:bodyPr>
          <a:lstStyle/>
          <a:p>
            <a:pPr marL="0" marR="0" lvl="0" indent="0" algn="ctr" rtl="0">
              <a:lnSpc>
                <a:spcPct val="100000"/>
              </a:lnSpc>
              <a:spcBef>
                <a:spcPts val="0"/>
              </a:spcBef>
              <a:spcAft>
                <a:spcPts val="0"/>
              </a:spcAft>
              <a:buClr>
                <a:srgbClr val="282828"/>
              </a:buClr>
              <a:buSzPct val="250000"/>
              <a:buFont typeface="Arial"/>
              <a:buNone/>
            </a:pPr>
            <a:r>
              <a:rPr lang="en-US" sz="2000" b="1">
                <a:solidFill>
                  <a:srgbClr val="282828"/>
                </a:solidFill>
                <a:latin typeface="Calibri"/>
                <a:ea typeface="Calibri"/>
                <a:cs typeface="Calibri"/>
                <a:sym typeface="Calibri"/>
              </a:rPr>
              <a:t>Reproducción y ampliación del trabajo</a:t>
            </a:r>
            <a:r>
              <a:rPr lang="en-US" sz="2000" b="1" i="0" u="none" strike="noStrike" cap="none">
                <a:solidFill>
                  <a:srgbClr val="282828"/>
                </a:solidFill>
                <a:latin typeface="Calibri"/>
                <a:ea typeface="Calibri"/>
                <a:cs typeface="Calibri"/>
                <a:sym typeface="Calibri"/>
              </a:rPr>
              <a:t>: </a:t>
            </a:r>
            <a:r>
              <a:rPr lang="en-US" sz="2000" b="0" i="0" u="none" strike="noStrike" cap="none">
                <a:solidFill>
                  <a:srgbClr val="282828"/>
                </a:solidFill>
                <a:latin typeface="Calibri"/>
                <a:ea typeface="Calibri"/>
                <a:cs typeface="Calibri"/>
                <a:sym typeface="Calibri"/>
              </a:rPr>
              <a:t>“Modal abstractions for smart contract validation. 2025. J. Godoy, M. Capretto, M. Ceresa, J. P. Galeotti, D. Garbervetsky, C. Sánchez, and S. Uchitel.”</a:t>
            </a:r>
            <a:endParaRPr sz="2000" b="0" i="0" u="none" strike="noStrike" cap="none">
              <a:solidFill>
                <a:srgbClr val="282828"/>
              </a:solidFill>
              <a:latin typeface="Calibri"/>
              <a:ea typeface="Calibri"/>
              <a:cs typeface="Calibri"/>
              <a:sym typeface="Calibri"/>
            </a:endParaRPr>
          </a:p>
        </p:txBody>
      </p:sp>
      <p:sp>
        <p:nvSpPr>
          <p:cNvPr id="90" name="Google Shape;90;p1"/>
          <p:cNvSpPr txBox="1"/>
          <p:nvPr/>
        </p:nvSpPr>
        <p:spPr>
          <a:xfrm>
            <a:off x="5857988" y="49552"/>
            <a:ext cx="2531400" cy="600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900">
                <a:solidFill>
                  <a:schemeClr val="dk1"/>
                </a:solidFill>
                <a:latin typeface="Calibri"/>
                <a:ea typeface="Calibri"/>
                <a:cs typeface="Calibri"/>
                <a:sym typeface="Calibri"/>
              </a:rPr>
              <a:t>Universidad de Buenos Aires (UBA)</a:t>
            </a:r>
            <a:endParaRPr sz="900">
              <a:solidFill>
                <a:schemeClr val="dk1"/>
              </a:solidFill>
              <a:latin typeface="Calibri"/>
              <a:ea typeface="Calibri"/>
              <a:cs typeface="Calibri"/>
              <a:sym typeface="Calibri"/>
            </a:endParaRPr>
          </a:p>
          <a:p>
            <a:pPr marL="0" lvl="0" indent="0" algn="r" rtl="0">
              <a:spcBef>
                <a:spcPts val="0"/>
              </a:spcBef>
              <a:spcAft>
                <a:spcPts val="0"/>
              </a:spcAft>
              <a:buNone/>
            </a:pPr>
            <a:r>
              <a:rPr lang="en-US" sz="900">
                <a:solidFill>
                  <a:schemeClr val="dk1"/>
                </a:solidFill>
                <a:latin typeface="Calibri"/>
                <a:ea typeface="Calibri"/>
                <a:cs typeface="Calibri"/>
                <a:sym typeface="Calibri"/>
              </a:rPr>
              <a:t>Facultad de Ciencias Exactas y Naturales (FCEyN)</a:t>
            </a:r>
            <a:endParaRPr sz="900">
              <a:solidFill>
                <a:schemeClr val="dk1"/>
              </a:solidFill>
              <a:latin typeface="Calibri"/>
              <a:ea typeface="Calibri"/>
              <a:cs typeface="Calibri"/>
              <a:sym typeface="Calibri"/>
            </a:endParaRPr>
          </a:p>
          <a:p>
            <a:pPr marL="0" lvl="0" indent="0" algn="r" rtl="0">
              <a:spcBef>
                <a:spcPts val="0"/>
              </a:spcBef>
              <a:spcAft>
                <a:spcPts val="0"/>
              </a:spcAft>
              <a:buNone/>
            </a:pPr>
            <a:r>
              <a:rPr lang="en-US" sz="900">
                <a:solidFill>
                  <a:schemeClr val="dk1"/>
                </a:solidFill>
                <a:latin typeface="Calibri"/>
                <a:ea typeface="Calibri"/>
                <a:cs typeface="Calibri"/>
                <a:sym typeface="Calibri"/>
              </a:rPr>
              <a:t>Departamento de Computación (DC)</a:t>
            </a:r>
            <a:endParaRPr sz="900">
              <a:solidFill>
                <a:schemeClr val="dk1"/>
              </a:solidFill>
              <a:latin typeface="Calibri"/>
              <a:ea typeface="Calibri"/>
              <a:cs typeface="Calibri"/>
              <a:sym typeface="Calibri"/>
            </a:endParaRPr>
          </a:p>
        </p:txBody>
      </p:sp>
      <p:sp>
        <p:nvSpPr>
          <p:cNvPr id="91" name="Google Shape;91;p1"/>
          <p:cNvSpPr txBox="1"/>
          <p:nvPr/>
        </p:nvSpPr>
        <p:spPr>
          <a:xfrm>
            <a:off x="1580700" y="3351981"/>
            <a:ext cx="59826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dk1"/>
                </a:solidFill>
                <a:latin typeface="Calibri"/>
                <a:ea typeface="Calibri"/>
                <a:cs typeface="Calibri"/>
                <a:sym typeface="Calibri"/>
              </a:rPr>
              <a:t>Autores:</a:t>
            </a:r>
            <a:r>
              <a:rPr lang="en-US" sz="1800">
                <a:solidFill>
                  <a:schemeClr val="dk1"/>
                </a:solidFill>
                <a:latin typeface="Calibri"/>
                <a:ea typeface="Calibri"/>
                <a:cs typeface="Calibri"/>
                <a:sym typeface="Calibri"/>
              </a:rPr>
              <a:t> Matías Nicolás Incem y Alejandra Alicia Rodríguez</a:t>
            </a:r>
            <a:endParaRPr sz="1800">
              <a:solidFill>
                <a:schemeClr val="dk1"/>
              </a:solidFill>
              <a:latin typeface="Calibri"/>
              <a:ea typeface="Calibri"/>
              <a:cs typeface="Calibri"/>
              <a:sym typeface="Calibri"/>
            </a:endParaRPr>
          </a:p>
          <a:p>
            <a:pPr marL="0" lvl="0" indent="0" algn="ctr" rtl="0">
              <a:spcBef>
                <a:spcPts val="0"/>
              </a:spcBef>
              <a:spcAft>
                <a:spcPts val="0"/>
              </a:spcAft>
              <a:buNone/>
            </a:pPr>
            <a:r>
              <a:rPr lang="en-US" sz="1800" b="1">
                <a:solidFill>
                  <a:schemeClr val="dk1"/>
                </a:solidFill>
                <a:latin typeface="Calibri"/>
                <a:ea typeface="Calibri"/>
                <a:cs typeface="Calibri"/>
                <a:sym typeface="Calibri"/>
              </a:rPr>
              <a:t>Director:</a:t>
            </a:r>
            <a:r>
              <a:rPr lang="en-US" sz="1800">
                <a:solidFill>
                  <a:schemeClr val="dk1"/>
                </a:solidFill>
                <a:latin typeface="Calibri"/>
                <a:ea typeface="Calibri"/>
                <a:cs typeface="Calibri"/>
                <a:sym typeface="Calibri"/>
              </a:rPr>
              <a:t> Dr. Diego Garbervetsky</a:t>
            </a:r>
            <a:endParaRPr sz="1800">
              <a:solidFill>
                <a:schemeClr val="dk1"/>
              </a:solidFill>
              <a:latin typeface="Calibri"/>
              <a:ea typeface="Calibri"/>
              <a:cs typeface="Calibri"/>
              <a:sym typeface="Calibri"/>
            </a:endParaRPr>
          </a:p>
          <a:p>
            <a:pPr marL="0" lvl="0" indent="0" algn="ctr" rtl="0">
              <a:spcBef>
                <a:spcPts val="0"/>
              </a:spcBef>
              <a:spcAft>
                <a:spcPts val="0"/>
              </a:spcAft>
              <a:buNone/>
            </a:pPr>
            <a:r>
              <a:rPr lang="en-US" sz="1800" b="1">
                <a:solidFill>
                  <a:schemeClr val="dk1"/>
                </a:solidFill>
                <a:latin typeface="Calibri"/>
                <a:ea typeface="Calibri"/>
                <a:cs typeface="Calibri"/>
                <a:sym typeface="Calibri"/>
              </a:rPr>
              <a:t>Año:</a:t>
            </a:r>
            <a:r>
              <a:rPr lang="en-US" sz="1800">
                <a:solidFill>
                  <a:schemeClr val="dk1"/>
                </a:solidFill>
                <a:latin typeface="Calibri"/>
                <a:ea typeface="Calibri"/>
                <a:cs typeface="Calibri"/>
                <a:sym typeface="Calibri"/>
              </a:rPr>
              <a:t> 2025</a:t>
            </a:r>
            <a:endParaRPr sz="1800">
              <a:solidFill>
                <a:schemeClr val="dk1"/>
              </a:solidFill>
              <a:latin typeface="Calibri"/>
              <a:ea typeface="Calibri"/>
              <a:cs typeface="Calibri"/>
              <a:sym typeface="Calibri"/>
            </a:endParaRPr>
          </a:p>
        </p:txBody>
      </p:sp>
      <p:cxnSp>
        <p:nvCxnSpPr>
          <p:cNvPr id="92" name="Google Shape;92;p1"/>
          <p:cNvCxnSpPr/>
          <p:nvPr/>
        </p:nvCxnSpPr>
        <p:spPr>
          <a:xfrm rot="10800000" flipH="1">
            <a:off x="419275" y="3024781"/>
            <a:ext cx="8156400" cy="39600"/>
          </a:xfrm>
          <a:prstGeom prst="straightConnector1">
            <a:avLst/>
          </a:prstGeom>
          <a:noFill/>
          <a:ln w="19050" cap="flat" cmpd="sng">
            <a:solidFill>
              <a:srgbClr val="3D85C6"/>
            </a:solidFill>
            <a:prstDash val="solid"/>
            <a:round/>
            <a:headEnd type="none" w="med" len="med"/>
            <a:tailEnd type="none" w="med" len="med"/>
          </a:ln>
        </p:spPr>
      </p:cxnSp>
      <p:pic>
        <p:nvPicPr>
          <p:cNvPr id="93" name="Google Shape;93;p1" descr="https://upload.wikimedia.org/wikipedia/commons/d/d3/Logo-fcenuba.png"/>
          <p:cNvPicPr preferRelativeResize="0"/>
          <p:nvPr/>
        </p:nvPicPr>
        <p:blipFill rotWithShape="1">
          <a:blip r:embed="rId3">
            <a:alphaModFix/>
          </a:blip>
          <a:srcRect/>
          <a:stretch/>
        </p:blipFill>
        <p:spPr>
          <a:xfrm>
            <a:off x="8389235" y="49548"/>
            <a:ext cx="695310" cy="699155"/>
          </a:xfrm>
          <a:prstGeom prst="rect">
            <a:avLst/>
          </a:prstGeom>
          <a:noFill/>
          <a:ln>
            <a:noFill/>
          </a:ln>
        </p:spPr>
      </p:pic>
      <p:sp>
        <p:nvSpPr>
          <p:cNvPr id="94" name="Google Shape;94;p1"/>
          <p:cNvSpPr txBox="1"/>
          <p:nvPr/>
        </p:nvSpPr>
        <p:spPr>
          <a:xfrm>
            <a:off x="0" y="884094"/>
            <a:ext cx="9144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a:solidFill>
                  <a:schemeClr val="dk1"/>
                </a:solidFill>
                <a:latin typeface="Merriweather Black"/>
                <a:ea typeface="Merriweather Black"/>
                <a:cs typeface="Merriweather Black"/>
                <a:sym typeface="Merriweather Black"/>
              </a:rPr>
              <a:t>Validación Experimental de Abstracciones Modales para Contratos Inteligentes</a:t>
            </a:r>
            <a:endParaRPr sz="3200">
              <a:solidFill>
                <a:schemeClr val="dk1"/>
              </a:solidFill>
              <a:latin typeface="Merriweather Black"/>
              <a:ea typeface="Merriweather Black"/>
              <a:cs typeface="Merriweather Black"/>
              <a:sym typeface="Merriweather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g3ab9e56d350_0_10" title="graphviz dot.png"/>
          <p:cNvPicPr preferRelativeResize="0"/>
          <p:nvPr/>
        </p:nvPicPr>
        <p:blipFill rotWithShape="1">
          <a:blip r:embed="rId3">
            <a:alphaModFix/>
          </a:blip>
          <a:srcRect/>
          <a:stretch/>
        </p:blipFill>
        <p:spPr>
          <a:xfrm>
            <a:off x="256071" y="1297700"/>
            <a:ext cx="4351330" cy="3691125"/>
          </a:xfrm>
          <a:prstGeom prst="rect">
            <a:avLst/>
          </a:prstGeom>
          <a:noFill/>
          <a:ln>
            <a:noFill/>
          </a:ln>
        </p:spPr>
      </p:pic>
      <p:sp>
        <p:nvSpPr>
          <p:cNvPr id="273" name="Google Shape;273;g3ab9e56d350_0_10"/>
          <p:cNvSpPr txBox="1">
            <a:spLocks noGrp="1"/>
          </p:cNvSpPr>
          <p:nvPr>
            <p:ph type="title"/>
          </p:nvPr>
        </p:nvSpPr>
        <p:spPr>
          <a:xfrm>
            <a:off x="457200" y="205978"/>
            <a:ext cx="8229600" cy="360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3366"/>
              </a:buClr>
              <a:buSzPct val="105882"/>
              <a:buFont typeface="Calibri"/>
              <a:buNone/>
            </a:pPr>
            <a:r>
              <a:rPr lang="en-US" sz="3400" b="1" u="sng" dirty="0">
                <a:latin typeface="Oswald"/>
                <a:ea typeface="Oswald"/>
                <a:cs typeface="Oswald"/>
                <a:sym typeface="Oswald"/>
              </a:rPr>
              <a:t>Output de Alloy4PA</a:t>
            </a:r>
            <a:endParaRPr sz="3600" b="1" dirty="0">
              <a:solidFill>
                <a:srgbClr val="003366"/>
              </a:solidFill>
              <a:latin typeface="Calibri"/>
              <a:ea typeface="Calibri"/>
              <a:cs typeface="Calibri"/>
              <a:sym typeface="Calibri"/>
            </a:endParaRPr>
          </a:p>
        </p:txBody>
      </p:sp>
      <p:sp>
        <p:nvSpPr>
          <p:cNvPr id="274" name="Google Shape;274;g3ab9e56d350_0_10"/>
          <p:cNvSpPr txBox="1"/>
          <p:nvPr/>
        </p:nvSpPr>
        <p:spPr>
          <a:xfrm>
            <a:off x="2195895" y="612588"/>
            <a:ext cx="4825629" cy="481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39285"/>
              <a:buFont typeface="Arial"/>
              <a:buNone/>
            </a:pPr>
            <a:r>
              <a:rPr lang="en-US" sz="2000" dirty="0" err="1">
                <a:solidFill>
                  <a:schemeClr val="dk1"/>
                </a:solidFill>
                <a:latin typeface="Merriweather ExtraBold"/>
                <a:ea typeface="Merriweather ExtraBold"/>
                <a:cs typeface="Merriweather ExtraBold"/>
                <a:sym typeface="Merriweather ExtraBold"/>
              </a:rPr>
              <a:t>Diagrama</a:t>
            </a:r>
            <a:r>
              <a:rPr lang="en-US" sz="2000" dirty="0">
                <a:solidFill>
                  <a:schemeClr val="dk1"/>
                </a:solidFill>
                <a:latin typeface="Merriweather ExtraBold"/>
                <a:ea typeface="Merriweather ExtraBold"/>
                <a:cs typeface="Merriweather ExtraBold"/>
                <a:sym typeface="Merriweather ExtraBold"/>
              </a:rPr>
              <a:t> de </a:t>
            </a:r>
            <a:r>
              <a:rPr lang="en-US" sz="2000" dirty="0" err="1">
                <a:solidFill>
                  <a:schemeClr val="accent1"/>
                </a:solidFill>
                <a:latin typeface="Merriweather ExtraBold"/>
                <a:ea typeface="Merriweather ExtraBold"/>
                <a:cs typeface="Merriweather ExtraBold"/>
                <a:sym typeface="Merriweather ExtraBold"/>
              </a:rPr>
              <a:t>transiciones</a:t>
            </a:r>
            <a:endParaRPr sz="2000" dirty="0">
              <a:solidFill>
                <a:schemeClr val="accent1"/>
              </a:solidFill>
              <a:latin typeface="Merriweather ExtraBold"/>
              <a:ea typeface="Merriweather ExtraBold"/>
              <a:cs typeface="Merriweather ExtraBold"/>
              <a:sym typeface="Merriweather ExtraBold"/>
            </a:endParaRPr>
          </a:p>
        </p:txBody>
      </p:sp>
      <p:sp>
        <p:nvSpPr>
          <p:cNvPr id="275" name="Google Shape;275;g3ab9e56d350_0_10"/>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276" name="Google Shape;276;g3ab9e56d350_0_10"/>
          <p:cNvPicPr preferRelativeResize="0"/>
          <p:nvPr/>
        </p:nvPicPr>
        <p:blipFill>
          <a:blip r:embed="rId4">
            <a:alphaModFix/>
          </a:blip>
          <a:stretch>
            <a:fillRect/>
          </a:stretch>
        </p:blipFill>
        <p:spPr>
          <a:xfrm>
            <a:off x="5293850" y="1297700"/>
            <a:ext cx="3392955" cy="3691124"/>
          </a:xfrm>
          <a:prstGeom prst="rect">
            <a:avLst/>
          </a:prstGeom>
          <a:noFill/>
          <a:ln>
            <a:noFill/>
          </a:ln>
        </p:spPr>
      </p:pic>
      <p:pic>
        <p:nvPicPr>
          <p:cNvPr id="277" name="Google Shape;277;g3ab9e56d350_0_10"/>
          <p:cNvPicPr preferRelativeResize="0"/>
          <p:nvPr/>
        </p:nvPicPr>
        <p:blipFill>
          <a:blip r:embed="rId5">
            <a:alphaModFix/>
          </a:blip>
          <a:stretch>
            <a:fillRect/>
          </a:stretch>
        </p:blipFill>
        <p:spPr>
          <a:xfrm>
            <a:off x="4892025" y="1270450"/>
            <a:ext cx="525475" cy="525475"/>
          </a:xfrm>
          <a:prstGeom prst="rect">
            <a:avLst/>
          </a:prstGeom>
          <a:noFill/>
          <a:ln>
            <a:noFill/>
          </a:ln>
        </p:spPr>
      </p:pic>
      <p:sp>
        <p:nvSpPr>
          <p:cNvPr id="278" name="Google Shape;278;g3ab9e56d350_0_10"/>
          <p:cNvSpPr txBox="1"/>
          <p:nvPr/>
        </p:nvSpPr>
        <p:spPr>
          <a:xfrm>
            <a:off x="5347754" y="1332828"/>
            <a:ext cx="1206000" cy="400800"/>
          </a:xfrm>
          <a:prstGeom prst="rect">
            <a:avLst/>
          </a:prstGeom>
          <a:noFill/>
          <a:ln>
            <a:noFill/>
          </a:ln>
        </p:spPr>
        <p:txBody>
          <a:bodyPr spcFirstLastPara="1" wrap="square" lIns="76050" tIns="76050" rIns="76050" bIns="76050" anchor="t" anchorCtr="0">
            <a:noAutofit/>
          </a:bodyPr>
          <a:lstStyle/>
          <a:p>
            <a:pPr marL="0" lvl="0" indent="0" algn="l" rtl="0">
              <a:spcBef>
                <a:spcPts val="0"/>
              </a:spcBef>
              <a:spcAft>
                <a:spcPts val="0"/>
              </a:spcAft>
              <a:buNone/>
            </a:pPr>
            <a:r>
              <a:rPr lang="en-US" sz="1663" b="1">
                <a:solidFill>
                  <a:schemeClr val="accent1"/>
                </a:solidFill>
                <a:latin typeface="Merriweather"/>
                <a:ea typeface="Merriweather"/>
                <a:cs typeface="Merriweather"/>
                <a:sym typeface="Merriweather"/>
              </a:rPr>
              <a:t>Graphviz</a:t>
            </a:r>
            <a:endParaRPr sz="1663" b="1">
              <a:solidFill>
                <a:schemeClr val="accent1"/>
              </a:solidFill>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3ab9e56d350_0_116"/>
          <p:cNvSpPr txBox="1"/>
          <p:nvPr/>
        </p:nvSpPr>
        <p:spPr>
          <a:xfrm>
            <a:off x="-50" y="-28847"/>
            <a:ext cx="9144000" cy="109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b="1" u="sng">
                <a:solidFill>
                  <a:schemeClr val="dk1"/>
                </a:solidFill>
                <a:latin typeface="Oswald"/>
                <a:ea typeface="Oswald"/>
                <a:cs typeface="Oswald"/>
                <a:sym typeface="Oswald"/>
              </a:rPr>
              <a:t>Reproducción</a:t>
            </a:r>
            <a:endParaRPr sz="3100" b="1" u="sng">
              <a:solidFill>
                <a:schemeClr val="dk1"/>
              </a:solidFill>
              <a:latin typeface="Oswald"/>
              <a:ea typeface="Oswald"/>
              <a:cs typeface="Oswald"/>
              <a:sym typeface="Oswald"/>
            </a:endParaRPr>
          </a:p>
          <a:p>
            <a:pPr marL="0" lvl="0" indent="0" algn="ctr" rtl="0">
              <a:spcBef>
                <a:spcPts val="0"/>
              </a:spcBef>
              <a:spcAft>
                <a:spcPts val="0"/>
              </a:spcAft>
              <a:buNone/>
            </a:pPr>
            <a:r>
              <a:rPr lang="en-US" sz="2800">
                <a:solidFill>
                  <a:srgbClr val="3D85C6"/>
                </a:solidFill>
                <a:latin typeface="Merriweather ExtraBold"/>
                <a:ea typeface="Merriweather ExtraBold"/>
                <a:cs typeface="Merriweather ExtraBold"/>
                <a:sym typeface="Merriweather ExtraBold"/>
              </a:rPr>
              <a:t>Metodología </a:t>
            </a:r>
            <a:r>
              <a:rPr lang="en-US" sz="2800">
                <a:solidFill>
                  <a:schemeClr val="dk1"/>
                </a:solidFill>
                <a:latin typeface="Merriweather ExtraBold"/>
                <a:ea typeface="Merriweather ExtraBold"/>
                <a:cs typeface="Merriweather ExtraBold"/>
                <a:sym typeface="Merriweather ExtraBold"/>
              </a:rPr>
              <a:t>Seguida</a:t>
            </a:r>
            <a:endParaRPr sz="2800">
              <a:solidFill>
                <a:schemeClr val="dk1"/>
              </a:solidFill>
              <a:latin typeface="Merriweather ExtraBold"/>
              <a:ea typeface="Merriweather ExtraBold"/>
              <a:cs typeface="Merriweather ExtraBold"/>
              <a:sym typeface="Merriweather ExtraBold"/>
            </a:endParaRPr>
          </a:p>
        </p:txBody>
      </p:sp>
      <p:sp>
        <p:nvSpPr>
          <p:cNvPr id="285" name="Google Shape;285;g3ab9e56d350_0_116"/>
          <p:cNvSpPr/>
          <p:nvPr/>
        </p:nvSpPr>
        <p:spPr>
          <a:xfrm>
            <a:off x="396613" y="1373300"/>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6" name="Google Shape;286;g3ab9e56d350_0_116"/>
          <p:cNvSpPr txBox="1"/>
          <p:nvPr/>
        </p:nvSpPr>
        <p:spPr>
          <a:xfrm>
            <a:off x="323418" y="1477971"/>
            <a:ext cx="2019832"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err="1">
                <a:solidFill>
                  <a:schemeClr val="dk1"/>
                </a:solidFill>
                <a:latin typeface="Merriweather"/>
                <a:ea typeface="Merriweather"/>
                <a:cs typeface="Merriweather"/>
                <a:sym typeface="Merriweather"/>
              </a:rPr>
              <a:t>Varios</a:t>
            </a:r>
            <a:r>
              <a:rPr lang="en-US" sz="1600" b="1" dirty="0">
                <a:solidFill>
                  <a:schemeClr val="dk1"/>
                </a:solidFill>
                <a:latin typeface="Merriweather"/>
                <a:ea typeface="Merriweather"/>
                <a:cs typeface="Merriweather"/>
                <a:sym typeface="Merriweather"/>
              </a:rPr>
              <a:t> </a:t>
            </a:r>
            <a:r>
              <a:rPr lang="en-US" sz="1600" b="1" dirty="0" err="1">
                <a:solidFill>
                  <a:schemeClr val="dk1"/>
                </a:solidFill>
                <a:latin typeface="Merriweather"/>
                <a:ea typeface="Merriweather"/>
                <a:cs typeface="Merriweather"/>
                <a:sym typeface="Merriweather"/>
              </a:rPr>
              <a:t>Sistemas</a:t>
            </a:r>
            <a:endParaRPr sz="1600" b="1" dirty="0">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600" b="1" dirty="0" err="1">
                <a:solidFill>
                  <a:schemeClr val="dk1"/>
                </a:solidFill>
                <a:latin typeface="Merriweather"/>
                <a:ea typeface="Merriweather"/>
                <a:cs typeface="Merriweather"/>
                <a:sym typeface="Merriweather"/>
              </a:rPr>
              <a:t>Operativos</a:t>
            </a:r>
            <a:endParaRPr sz="1600" b="1" dirty="0">
              <a:solidFill>
                <a:schemeClr val="dk1"/>
              </a:solidFill>
              <a:latin typeface="Merriweather"/>
              <a:ea typeface="Merriweather"/>
              <a:cs typeface="Merriweather"/>
              <a:sym typeface="Merriweather"/>
            </a:endParaRPr>
          </a:p>
        </p:txBody>
      </p:sp>
      <p:sp>
        <p:nvSpPr>
          <p:cNvPr id="287" name="Google Shape;287;g3ab9e56d350_0_116"/>
          <p:cNvSpPr/>
          <p:nvPr/>
        </p:nvSpPr>
        <p:spPr>
          <a:xfrm>
            <a:off x="2527288" y="1373300"/>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88" name="Google Shape;288;g3ab9e56d350_0_116"/>
          <p:cNvSpPr txBox="1"/>
          <p:nvPr/>
        </p:nvSpPr>
        <p:spPr>
          <a:xfrm>
            <a:off x="2621493" y="1477971"/>
            <a:ext cx="1779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Instalación de Prerrequisitos</a:t>
            </a:r>
            <a:endParaRPr sz="1600" b="1">
              <a:solidFill>
                <a:schemeClr val="dk1"/>
              </a:solidFill>
              <a:latin typeface="Merriweather"/>
              <a:ea typeface="Merriweather"/>
              <a:cs typeface="Merriweather"/>
              <a:sym typeface="Merriweather"/>
            </a:endParaRPr>
          </a:p>
        </p:txBody>
      </p:sp>
      <p:sp>
        <p:nvSpPr>
          <p:cNvPr id="289" name="Google Shape;289;g3ab9e56d350_0_116"/>
          <p:cNvSpPr/>
          <p:nvPr/>
        </p:nvSpPr>
        <p:spPr>
          <a:xfrm>
            <a:off x="4657963" y="1399463"/>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0" name="Google Shape;290;g3ab9e56d350_0_116"/>
          <p:cNvSpPr txBox="1"/>
          <p:nvPr/>
        </p:nvSpPr>
        <p:spPr>
          <a:xfrm>
            <a:off x="4752168" y="1504133"/>
            <a:ext cx="1779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Ejecución de la Herramienta</a:t>
            </a:r>
            <a:endParaRPr sz="1600" b="1">
              <a:solidFill>
                <a:schemeClr val="dk1"/>
              </a:solidFill>
              <a:latin typeface="Merriweather"/>
              <a:ea typeface="Merriweather"/>
              <a:cs typeface="Merriweather"/>
              <a:sym typeface="Merriweather"/>
            </a:endParaRPr>
          </a:p>
        </p:txBody>
      </p:sp>
      <p:sp>
        <p:nvSpPr>
          <p:cNvPr id="291" name="Google Shape;291;g3ab9e56d350_0_116"/>
          <p:cNvSpPr/>
          <p:nvPr/>
        </p:nvSpPr>
        <p:spPr>
          <a:xfrm>
            <a:off x="396550" y="3148075"/>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2" name="Google Shape;292;g3ab9e56d350_0_116"/>
          <p:cNvSpPr txBox="1"/>
          <p:nvPr/>
        </p:nvSpPr>
        <p:spPr>
          <a:xfrm>
            <a:off x="396625" y="3231806"/>
            <a:ext cx="194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Revisión Outputs Benchmarks</a:t>
            </a:r>
            <a:endParaRPr sz="1600" b="1">
              <a:solidFill>
                <a:schemeClr val="dk1"/>
              </a:solidFill>
              <a:latin typeface="Merriweather"/>
              <a:ea typeface="Merriweather"/>
              <a:cs typeface="Merriweather"/>
              <a:sym typeface="Merriweather"/>
            </a:endParaRPr>
          </a:p>
        </p:txBody>
      </p:sp>
      <p:sp>
        <p:nvSpPr>
          <p:cNvPr id="293" name="Google Shape;293;g3ab9e56d350_0_116"/>
          <p:cNvSpPr/>
          <p:nvPr/>
        </p:nvSpPr>
        <p:spPr>
          <a:xfrm>
            <a:off x="2527225" y="3148075"/>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4" name="Google Shape;294;g3ab9e56d350_0_116"/>
          <p:cNvSpPr txBox="1"/>
          <p:nvPr/>
        </p:nvSpPr>
        <p:spPr>
          <a:xfrm>
            <a:off x="2527225" y="3221350"/>
            <a:ext cx="194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RQ1: Chequeo presencia MUST</a:t>
            </a:r>
            <a:endParaRPr sz="1600" b="1">
              <a:solidFill>
                <a:schemeClr val="dk1"/>
              </a:solidFill>
              <a:latin typeface="Merriweather"/>
              <a:ea typeface="Merriweather"/>
              <a:cs typeface="Merriweather"/>
              <a:sym typeface="Merriweather"/>
            </a:endParaRPr>
          </a:p>
        </p:txBody>
      </p:sp>
      <p:sp>
        <p:nvSpPr>
          <p:cNvPr id="295" name="Google Shape;295;g3ab9e56d350_0_116"/>
          <p:cNvSpPr/>
          <p:nvPr/>
        </p:nvSpPr>
        <p:spPr>
          <a:xfrm>
            <a:off x="4663925" y="3148075"/>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6" name="Google Shape;296;g3ab9e56d350_0_116"/>
          <p:cNvSpPr txBox="1"/>
          <p:nvPr/>
        </p:nvSpPr>
        <p:spPr>
          <a:xfrm>
            <a:off x="4663925" y="3231806"/>
            <a:ext cx="194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RQ2: Chequeo Restrición Roles</a:t>
            </a:r>
            <a:endParaRPr sz="1600" b="1">
              <a:solidFill>
                <a:schemeClr val="dk1"/>
              </a:solidFill>
              <a:latin typeface="Merriweather"/>
              <a:ea typeface="Merriweather"/>
              <a:cs typeface="Merriweather"/>
              <a:sym typeface="Merriweather"/>
            </a:endParaRPr>
          </a:p>
        </p:txBody>
      </p:sp>
      <p:sp>
        <p:nvSpPr>
          <p:cNvPr id="297" name="Google Shape;297;g3ab9e56d350_0_116"/>
          <p:cNvSpPr/>
          <p:nvPr/>
        </p:nvSpPr>
        <p:spPr>
          <a:xfrm>
            <a:off x="6800625" y="3148075"/>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98" name="Google Shape;298;g3ab9e56d350_0_116"/>
          <p:cNvSpPr txBox="1"/>
          <p:nvPr/>
        </p:nvSpPr>
        <p:spPr>
          <a:xfrm>
            <a:off x="6800625" y="3210872"/>
            <a:ext cx="1946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RQ3: Chequeo Ayuda al Auditar</a:t>
            </a:r>
            <a:endParaRPr sz="1600" b="1">
              <a:solidFill>
                <a:schemeClr val="dk1"/>
              </a:solidFill>
              <a:latin typeface="Merriweather"/>
              <a:ea typeface="Merriweather"/>
              <a:cs typeface="Merriweather"/>
              <a:sym typeface="Merriweather"/>
            </a:endParaRPr>
          </a:p>
        </p:txBody>
      </p:sp>
      <p:pic>
        <p:nvPicPr>
          <p:cNvPr id="299" name="Google Shape;299;g3ab9e56d350_0_116"/>
          <p:cNvPicPr preferRelativeResize="0"/>
          <p:nvPr/>
        </p:nvPicPr>
        <p:blipFill>
          <a:blip r:embed="rId3">
            <a:alphaModFix/>
          </a:blip>
          <a:stretch>
            <a:fillRect/>
          </a:stretch>
        </p:blipFill>
        <p:spPr>
          <a:xfrm>
            <a:off x="3021087" y="2114663"/>
            <a:ext cx="472900" cy="472900"/>
          </a:xfrm>
          <a:prstGeom prst="rect">
            <a:avLst/>
          </a:prstGeom>
          <a:noFill/>
          <a:ln>
            <a:noFill/>
          </a:ln>
        </p:spPr>
      </p:pic>
      <p:pic>
        <p:nvPicPr>
          <p:cNvPr id="300" name="Google Shape;300;g3ab9e56d350_0_116"/>
          <p:cNvPicPr preferRelativeResize="0"/>
          <p:nvPr/>
        </p:nvPicPr>
        <p:blipFill>
          <a:blip r:embed="rId4">
            <a:alphaModFix/>
          </a:blip>
          <a:stretch>
            <a:fillRect/>
          </a:stretch>
        </p:blipFill>
        <p:spPr>
          <a:xfrm>
            <a:off x="647815" y="2207391"/>
            <a:ext cx="598850" cy="598870"/>
          </a:xfrm>
          <a:prstGeom prst="rect">
            <a:avLst/>
          </a:prstGeom>
          <a:noFill/>
          <a:ln>
            <a:noFill/>
          </a:ln>
        </p:spPr>
      </p:pic>
      <p:pic>
        <p:nvPicPr>
          <p:cNvPr id="301" name="Google Shape;301;g3ab9e56d350_0_116"/>
          <p:cNvPicPr preferRelativeResize="0"/>
          <p:nvPr/>
        </p:nvPicPr>
        <p:blipFill>
          <a:blip r:embed="rId5">
            <a:alphaModFix/>
          </a:blip>
          <a:stretch>
            <a:fillRect/>
          </a:stretch>
        </p:blipFill>
        <p:spPr>
          <a:xfrm>
            <a:off x="1420300" y="2175989"/>
            <a:ext cx="598850" cy="598850"/>
          </a:xfrm>
          <a:prstGeom prst="rect">
            <a:avLst/>
          </a:prstGeom>
          <a:noFill/>
          <a:ln>
            <a:noFill/>
          </a:ln>
        </p:spPr>
      </p:pic>
      <p:pic>
        <p:nvPicPr>
          <p:cNvPr id="302" name="Google Shape;302;g3ab9e56d350_0_116"/>
          <p:cNvPicPr preferRelativeResize="0"/>
          <p:nvPr/>
        </p:nvPicPr>
        <p:blipFill>
          <a:blip r:embed="rId6">
            <a:alphaModFix/>
          </a:blip>
          <a:stretch>
            <a:fillRect/>
          </a:stretch>
        </p:blipFill>
        <p:spPr>
          <a:xfrm>
            <a:off x="2654307" y="2392910"/>
            <a:ext cx="472900" cy="475447"/>
          </a:xfrm>
          <a:prstGeom prst="rect">
            <a:avLst/>
          </a:prstGeom>
          <a:noFill/>
          <a:ln>
            <a:noFill/>
          </a:ln>
        </p:spPr>
      </p:pic>
      <p:pic>
        <p:nvPicPr>
          <p:cNvPr id="303" name="Google Shape;303;g3ab9e56d350_0_116"/>
          <p:cNvPicPr preferRelativeResize="0"/>
          <p:nvPr/>
        </p:nvPicPr>
        <p:blipFill>
          <a:blip r:embed="rId7">
            <a:alphaModFix/>
          </a:blip>
          <a:stretch>
            <a:fillRect/>
          </a:stretch>
        </p:blipFill>
        <p:spPr>
          <a:xfrm>
            <a:off x="3930954" y="2298829"/>
            <a:ext cx="351416" cy="353200"/>
          </a:xfrm>
          <a:prstGeom prst="rect">
            <a:avLst/>
          </a:prstGeom>
          <a:noFill/>
          <a:ln>
            <a:noFill/>
          </a:ln>
        </p:spPr>
      </p:pic>
      <p:pic>
        <p:nvPicPr>
          <p:cNvPr id="304" name="Google Shape;304;g3ab9e56d350_0_116"/>
          <p:cNvPicPr preferRelativeResize="0"/>
          <p:nvPr/>
        </p:nvPicPr>
        <p:blipFill>
          <a:blip r:embed="rId8">
            <a:alphaModFix/>
          </a:blip>
          <a:stretch>
            <a:fillRect/>
          </a:stretch>
        </p:blipFill>
        <p:spPr>
          <a:xfrm>
            <a:off x="4988969" y="2147839"/>
            <a:ext cx="1305700" cy="406542"/>
          </a:xfrm>
          <a:prstGeom prst="rect">
            <a:avLst/>
          </a:prstGeom>
          <a:noFill/>
          <a:ln>
            <a:noFill/>
          </a:ln>
        </p:spPr>
      </p:pic>
      <p:pic>
        <p:nvPicPr>
          <p:cNvPr id="305" name="Google Shape;305;g3ab9e56d350_0_116"/>
          <p:cNvPicPr preferRelativeResize="0"/>
          <p:nvPr/>
        </p:nvPicPr>
        <p:blipFill>
          <a:blip r:embed="rId9">
            <a:alphaModFix/>
          </a:blip>
          <a:stretch>
            <a:fillRect/>
          </a:stretch>
        </p:blipFill>
        <p:spPr>
          <a:xfrm>
            <a:off x="539626" y="3902325"/>
            <a:ext cx="815245" cy="739900"/>
          </a:xfrm>
          <a:prstGeom prst="rect">
            <a:avLst/>
          </a:prstGeom>
          <a:noFill/>
          <a:ln>
            <a:noFill/>
          </a:ln>
        </p:spPr>
      </p:pic>
      <p:pic>
        <p:nvPicPr>
          <p:cNvPr id="306" name="Google Shape;306;g3ab9e56d350_0_116"/>
          <p:cNvPicPr preferRelativeResize="0"/>
          <p:nvPr/>
        </p:nvPicPr>
        <p:blipFill>
          <a:blip r:embed="rId10">
            <a:alphaModFix/>
          </a:blip>
          <a:stretch>
            <a:fillRect/>
          </a:stretch>
        </p:blipFill>
        <p:spPr>
          <a:xfrm>
            <a:off x="6917549" y="3820768"/>
            <a:ext cx="677025" cy="847900"/>
          </a:xfrm>
          <a:prstGeom prst="rect">
            <a:avLst/>
          </a:prstGeom>
          <a:noFill/>
          <a:ln>
            <a:noFill/>
          </a:ln>
        </p:spPr>
      </p:pic>
      <p:pic>
        <p:nvPicPr>
          <p:cNvPr id="307" name="Google Shape;307;g3ab9e56d350_0_116"/>
          <p:cNvPicPr preferRelativeResize="0"/>
          <p:nvPr/>
        </p:nvPicPr>
        <p:blipFill>
          <a:blip r:embed="rId11">
            <a:alphaModFix/>
          </a:blip>
          <a:stretch>
            <a:fillRect/>
          </a:stretch>
        </p:blipFill>
        <p:spPr>
          <a:xfrm>
            <a:off x="1480116" y="3983308"/>
            <a:ext cx="598850" cy="598850"/>
          </a:xfrm>
          <a:prstGeom prst="rect">
            <a:avLst/>
          </a:prstGeom>
          <a:noFill/>
          <a:ln>
            <a:noFill/>
          </a:ln>
        </p:spPr>
      </p:pic>
      <p:pic>
        <p:nvPicPr>
          <p:cNvPr id="308" name="Google Shape;308;g3ab9e56d350_0_116"/>
          <p:cNvPicPr preferRelativeResize="0"/>
          <p:nvPr/>
        </p:nvPicPr>
        <p:blipFill>
          <a:blip r:embed="rId12">
            <a:alphaModFix/>
          </a:blip>
          <a:stretch>
            <a:fillRect/>
          </a:stretch>
        </p:blipFill>
        <p:spPr>
          <a:xfrm>
            <a:off x="2601973" y="3972851"/>
            <a:ext cx="1779300" cy="459646"/>
          </a:xfrm>
          <a:prstGeom prst="rect">
            <a:avLst/>
          </a:prstGeom>
          <a:noFill/>
          <a:ln>
            <a:noFill/>
          </a:ln>
        </p:spPr>
      </p:pic>
      <p:pic>
        <p:nvPicPr>
          <p:cNvPr id="309" name="Google Shape;309;g3ab9e56d350_0_116"/>
          <p:cNvPicPr preferRelativeResize="0"/>
          <p:nvPr/>
        </p:nvPicPr>
        <p:blipFill>
          <a:blip r:embed="rId13">
            <a:alphaModFix/>
          </a:blip>
          <a:stretch>
            <a:fillRect/>
          </a:stretch>
        </p:blipFill>
        <p:spPr>
          <a:xfrm>
            <a:off x="4988966" y="2527295"/>
            <a:ext cx="1305700" cy="353205"/>
          </a:xfrm>
          <a:prstGeom prst="rect">
            <a:avLst/>
          </a:prstGeom>
          <a:noFill/>
          <a:ln>
            <a:noFill/>
          </a:ln>
        </p:spPr>
      </p:pic>
      <p:sp>
        <p:nvSpPr>
          <p:cNvPr id="310" name="Google Shape;310;g3ab9e56d350_0_116"/>
          <p:cNvSpPr/>
          <p:nvPr/>
        </p:nvSpPr>
        <p:spPr>
          <a:xfrm>
            <a:off x="6788638" y="1399463"/>
            <a:ext cx="1946700" cy="15702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11" name="Google Shape;311;g3ab9e56d350_0_116"/>
          <p:cNvSpPr txBox="1"/>
          <p:nvPr/>
        </p:nvSpPr>
        <p:spPr>
          <a:xfrm>
            <a:off x="6882843" y="1504133"/>
            <a:ext cx="1779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Merriweather"/>
                <a:ea typeface="Merriweather"/>
                <a:cs typeface="Merriweather"/>
                <a:sym typeface="Merriweather"/>
              </a:rPr>
              <a:t>Solución de Conflictos</a:t>
            </a:r>
            <a:endParaRPr sz="1600" b="1">
              <a:solidFill>
                <a:schemeClr val="dk1"/>
              </a:solidFill>
              <a:latin typeface="Merriweather"/>
              <a:ea typeface="Merriweather"/>
              <a:cs typeface="Merriweather"/>
              <a:sym typeface="Merriweather"/>
            </a:endParaRPr>
          </a:p>
        </p:txBody>
      </p:sp>
      <p:pic>
        <p:nvPicPr>
          <p:cNvPr id="312" name="Google Shape;312;g3ab9e56d350_0_116"/>
          <p:cNvPicPr preferRelativeResize="0"/>
          <p:nvPr/>
        </p:nvPicPr>
        <p:blipFill>
          <a:blip r:embed="rId14">
            <a:alphaModFix/>
          </a:blip>
          <a:stretch>
            <a:fillRect/>
          </a:stretch>
        </p:blipFill>
        <p:spPr>
          <a:xfrm>
            <a:off x="7449869" y="2215588"/>
            <a:ext cx="572212" cy="572212"/>
          </a:xfrm>
          <a:prstGeom prst="rect">
            <a:avLst/>
          </a:prstGeom>
          <a:noFill/>
          <a:ln>
            <a:noFill/>
          </a:ln>
        </p:spPr>
      </p:pic>
      <p:pic>
        <p:nvPicPr>
          <p:cNvPr id="313" name="Google Shape;313;g3ab9e56d350_0_116"/>
          <p:cNvPicPr preferRelativeResize="0"/>
          <p:nvPr/>
        </p:nvPicPr>
        <p:blipFill>
          <a:blip r:embed="rId15">
            <a:alphaModFix/>
          </a:blip>
          <a:stretch>
            <a:fillRect/>
          </a:stretch>
        </p:blipFill>
        <p:spPr>
          <a:xfrm>
            <a:off x="7792350" y="3795050"/>
            <a:ext cx="881775" cy="881775"/>
          </a:xfrm>
          <a:prstGeom prst="rect">
            <a:avLst/>
          </a:prstGeom>
          <a:noFill/>
          <a:ln>
            <a:noFill/>
          </a:ln>
        </p:spPr>
      </p:pic>
      <p:pic>
        <p:nvPicPr>
          <p:cNvPr id="314" name="Google Shape;314;g3ab9e56d350_0_116"/>
          <p:cNvPicPr preferRelativeResize="0"/>
          <p:nvPr/>
        </p:nvPicPr>
        <p:blipFill>
          <a:blip r:embed="rId16">
            <a:alphaModFix/>
          </a:blip>
          <a:stretch>
            <a:fillRect/>
          </a:stretch>
        </p:blipFill>
        <p:spPr>
          <a:xfrm>
            <a:off x="5354438" y="3919587"/>
            <a:ext cx="598850" cy="598828"/>
          </a:xfrm>
          <a:prstGeom prst="rect">
            <a:avLst/>
          </a:prstGeom>
          <a:noFill/>
          <a:ln>
            <a:noFill/>
          </a:ln>
        </p:spPr>
      </p:pic>
      <p:pic>
        <p:nvPicPr>
          <p:cNvPr id="315" name="Google Shape;315;g3ab9e56d350_0_116"/>
          <p:cNvPicPr preferRelativeResize="0"/>
          <p:nvPr/>
        </p:nvPicPr>
        <p:blipFill>
          <a:blip r:embed="rId17">
            <a:alphaModFix/>
          </a:blip>
          <a:stretch>
            <a:fillRect/>
          </a:stretch>
        </p:blipFill>
        <p:spPr>
          <a:xfrm>
            <a:off x="3297400" y="2484938"/>
            <a:ext cx="406525" cy="406525"/>
          </a:xfrm>
          <a:prstGeom prst="rect">
            <a:avLst/>
          </a:prstGeom>
          <a:noFill/>
          <a:ln>
            <a:noFill/>
          </a:ln>
        </p:spPr>
      </p:pic>
      <p:sp>
        <p:nvSpPr>
          <p:cNvPr id="316" name="Google Shape;316;g3ab9e56d350_0_116"/>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3ab9e56d350_0_122"/>
          <p:cNvSpPr txBox="1">
            <a:spLocks noGrp="1"/>
          </p:cNvSpPr>
          <p:nvPr>
            <p:ph type="body" idx="1"/>
          </p:nvPr>
        </p:nvSpPr>
        <p:spPr>
          <a:xfrm>
            <a:off x="1378300" y="1436200"/>
            <a:ext cx="7439700" cy="3558600"/>
          </a:xfrm>
          <a:prstGeom prst="rect">
            <a:avLst/>
          </a:prstGeom>
          <a:noFill/>
          <a:ln>
            <a:noFill/>
          </a:ln>
        </p:spPr>
        <p:txBody>
          <a:bodyPr spcFirstLastPara="1" wrap="square" lIns="91425" tIns="45700" rIns="91425" bIns="45700" anchor="t" anchorCtr="0">
            <a:normAutofit/>
          </a:bodyPr>
          <a:lstStyle/>
          <a:p>
            <a:pPr marL="210312" lvl="0" indent="-210312" algn="l" rtl="0">
              <a:lnSpc>
                <a:spcPct val="100000"/>
              </a:lnSpc>
              <a:spcBef>
                <a:spcPts val="0"/>
              </a:spcBef>
              <a:spcAft>
                <a:spcPts val="0"/>
              </a:spcAft>
              <a:buClr>
                <a:srgbClr val="282828"/>
              </a:buClr>
              <a:buSzPts val="2400"/>
              <a:buChar char="•"/>
            </a:pPr>
            <a:r>
              <a:rPr lang="en-US" sz="2400">
                <a:solidFill>
                  <a:srgbClr val="282828"/>
                </a:solidFill>
              </a:rPr>
              <a:t>Archivo JAR precompilado:</a:t>
            </a:r>
            <a:br>
              <a:rPr lang="en-US" sz="2400">
                <a:solidFill>
                  <a:srgbClr val="282828"/>
                </a:solidFill>
              </a:rPr>
            </a:br>
            <a:r>
              <a:rPr lang="en-US" sz="1200">
                <a:solidFill>
                  <a:srgbClr val="282828"/>
                </a:solidFill>
                <a:highlight>
                  <a:schemeClr val="lt2"/>
                </a:highlight>
                <a:latin typeface="Courier New"/>
                <a:ea typeface="Courier New"/>
                <a:cs typeface="Courier New"/>
                <a:sym typeface="Courier New"/>
              </a:rPr>
              <a:t>java -jar Alloy4PA/target/Alloy4PA-1.0.0-fat-jar-with-dependencies.jar examples/Benchmarks/B1/alloy_models/AssetTransfer.als</a:t>
            </a:r>
            <a:endParaRPr sz="1200">
              <a:solidFill>
                <a:srgbClr val="282828"/>
              </a:solidFill>
              <a:highlight>
                <a:schemeClr val="lt2"/>
              </a:highlight>
              <a:latin typeface="Courier New"/>
              <a:ea typeface="Courier New"/>
              <a:cs typeface="Courier New"/>
              <a:sym typeface="Courier New"/>
            </a:endParaRPr>
          </a:p>
          <a:p>
            <a:pPr marL="210312" lvl="0" indent="-210312" algn="l" rtl="0">
              <a:lnSpc>
                <a:spcPct val="100000"/>
              </a:lnSpc>
              <a:spcBef>
                <a:spcPts val="0"/>
              </a:spcBef>
              <a:spcAft>
                <a:spcPts val="0"/>
              </a:spcAft>
              <a:buClr>
                <a:srgbClr val="282828"/>
              </a:buClr>
              <a:buSzPts val="2400"/>
              <a:buChar char="•"/>
            </a:pPr>
            <a:r>
              <a:rPr lang="en-US" sz="2400">
                <a:solidFill>
                  <a:srgbClr val="282828"/>
                </a:solidFill>
              </a:rPr>
              <a:t>Compilando archivo JAR desde fuentes:</a:t>
            </a:r>
            <a:br>
              <a:rPr lang="en-US" sz="2400">
                <a:solidFill>
                  <a:srgbClr val="282828"/>
                </a:solidFill>
              </a:rPr>
            </a:br>
            <a:r>
              <a:rPr lang="en-US" sz="1200">
                <a:solidFill>
                  <a:srgbClr val="282828"/>
                </a:solidFill>
                <a:highlight>
                  <a:schemeClr val="lt2"/>
                </a:highlight>
                <a:latin typeface="Courier New"/>
                <a:ea typeface="Courier New"/>
                <a:cs typeface="Courier New"/>
                <a:sym typeface="Courier New"/>
              </a:rPr>
              <a:t>mvn install:install-file -Dfile="libs/org.alloytools.alloy6.dist.jar" -DgroupId="org.alloytools.alloy6.dist" -DartifactId="alloy" -Dversion="6.0.0" -Dpackaging="jar"</a:t>
            </a:r>
            <a:endParaRPr sz="1200">
              <a:solidFill>
                <a:srgbClr val="282828"/>
              </a:solidFill>
              <a:highlight>
                <a:schemeClr val="lt2"/>
              </a:highlight>
              <a:latin typeface="Courier New"/>
              <a:ea typeface="Courier New"/>
              <a:cs typeface="Courier New"/>
              <a:sym typeface="Courier New"/>
            </a:endParaRPr>
          </a:p>
          <a:p>
            <a:pPr marL="457200" lvl="0" indent="0" algn="l" rtl="0">
              <a:lnSpc>
                <a:spcPct val="100000"/>
              </a:lnSpc>
              <a:spcBef>
                <a:spcPts val="0"/>
              </a:spcBef>
              <a:spcAft>
                <a:spcPts val="0"/>
              </a:spcAft>
              <a:buNone/>
            </a:pPr>
            <a:endParaRPr sz="1200">
              <a:solidFill>
                <a:srgbClr val="282828"/>
              </a:solidFill>
              <a:highlight>
                <a:schemeClr val="lt2"/>
              </a:highlight>
              <a:latin typeface="Courier New"/>
              <a:ea typeface="Courier New"/>
              <a:cs typeface="Courier New"/>
              <a:sym typeface="Courier New"/>
            </a:endParaRPr>
          </a:p>
          <a:p>
            <a:pPr marL="210312" lvl="0" indent="-210312" algn="l" rtl="0">
              <a:lnSpc>
                <a:spcPct val="100000"/>
              </a:lnSpc>
              <a:spcBef>
                <a:spcPts val="0"/>
              </a:spcBef>
              <a:spcAft>
                <a:spcPts val="0"/>
              </a:spcAft>
              <a:buClr>
                <a:srgbClr val="282828"/>
              </a:buClr>
              <a:buSzPts val="2400"/>
              <a:buChar char="•"/>
            </a:pPr>
            <a:r>
              <a:rPr lang="en-US" sz="2400">
                <a:solidFill>
                  <a:srgbClr val="282828"/>
                </a:solidFill>
              </a:rPr>
              <a:t>Imagen de Docker provista:</a:t>
            </a:r>
            <a:br>
              <a:rPr lang="en-US" sz="2400">
                <a:solidFill>
                  <a:srgbClr val="282828"/>
                </a:solidFill>
              </a:rPr>
            </a:br>
            <a:r>
              <a:rPr lang="en-US" sz="1200">
                <a:solidFill>
                  <a:srgbClr val="282828"/>
                </a:solidFill>
                <a:highlight>
                  <a:schemeClr val="lt2"/>
                </a:highlight>
                <a:latin typeface="Courier New"/>
                <a:ea typeface="Courier New"/>
                <a:cs typeface="Courier New"/>
                <a:sym typeface="Courier New"/>
              </a:rPr>
              <a:t>docker load -i alloy4pa_amd64.tar</a:t>
            </a:r>
            <a:br>
              <a:rPr lang="en-US" sz="1200">
                <a:solidFill>
                  <a:srgbClr val="282828"/>
                </a:solidFill>
                <a:highlight>
                  <a:schemeClr val="lt2"/>
                </a:highlight>
                <a:latin typeface="Courier New"/>
                <a:ea typeface="Courier New"/>
                <a:cs typeface="Courier New"/>
                <a:sym typeface="Courier New"/>
              </a:rPr>
            </a:br>
            <a:r>
              <a:rPr lang="en-US" sz="1200">
                <a:solidFill>
                  <a:srgbClr val="282828"/>
                </a:solidFill>
                <a:highlight>
                  <a:schemeClr val="lt2"/>
                </a:highlight>
                <a:latin typeface="Courier New"/>
                <a:ea typeface="Courier New"/>
                <a:cs typeface="Courier New"/>
                <a:sym typeface="Courier New"/>
              </a:rPr>
              <a:t>docker run -it alloy4pa-amd64</a:t>
            </a:r>
            <a:endParaRPr sz="2400">
              <a:solidFill>
                <a:srgbClr val="282828"/>
              </a:solidFill>
            </a:endParaRPr>
          </a:p>
          <a:p>
            <a:pPr marL="210312" lvl="0" indent="-210312" algn="l" rtl="0">
              <a:lnSpc>
                <a:spcPct val="100000"/>
              </a:lnSpc>
              <a:spcBef>
                <a:spcPts val="0"/>
              </a:spcBef>
              <a:spcAft>
                <a:spcPts val="0"/>
              </a:spcAft>
              <a:buClr>
                <a:srgbClr val="282828"/>
              </a:buClr>
              <a:buSzPts val="2400"/>
              <a:buChar char="•"/>
            </a:pPr>
            <a:r>
              <a:rPr lang="en-US" sz="2400">
                <a:solidFill>
                  <a:srgbClr val="282828"/>
                </a:solidFill>
              </a:rPr>
              <a:t>Generando imagen de Docker propia:</a:t>
            </a:r>
            <a:br>
              <a:rPr lang="en-US" sz="2400">
                <a:solidFill>
                  <a:srgbClr val="282828"/>
                </a:solidFill>
              </a:rPr>
            </a:br>
            <a:r>
              <a:rPr lang="en-US" sz="1200">
                <a:solidFill>
                  <a:srgbClr val="282828"/>
                </a:solidFill>
                <a:highlight>
                  <a:schemeClr val="lt2"/>
                </a:highlight>
                <a:latin typeface="Courier New"/>
                <a:ea typeface="Courier New"/>
                <a:cs typeface="Courier New"/>
                <a:sym typeface="Courier New"/>
              </a:rPr>
              <a:t>docker build -t alloy4pa-replication .</a:t>
            </a:r>
            <a:endParaRPr sz="2400">
              <a:solidFill>
                <a:srgbClr val="282828"/>
              </a:solidFill>
              <a:latin typeface="Calibri"/>
              <a:ea typeface="Calibri"/>
              <a:cs typeface="Calibri"/>
              <a:sym typeface="Calibri"/>
            </a:endParaRPr>
          </a:p>
        </p:txBody>
      </p:sp>
      <p:sp>
        <p:nvSpPr>
          <p:cNvPr id="323" name="Google Shape;323;g3ab9e56d350_0_122"/>
          <p:cNvSpPr txBox="1">
            <a:spLocks noGrp="1"/>
          </p:cNvSpPr>
          <p:nvPr>
            <p:ph type="title"/>
          </p:nvPr>
        </p:nvSpPr>
        <p:spPr>
          <a:xfrm>
            <a:off x="685800" y="192875"/>
            <a:ext cx="7772400" cy="8955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Reproducción</a:t>
            </a:r>
            <a:endParaRPr sz="3000" b="1">
              <a:latin typeface="Oswald"/>
              <a:ea typeface="Oswald"/>
              <a:cs typeface="Oswald"/>
              <a:sym typeface="Oswald"/>
            </a:endParaRPr>
          </a:p>
          <a:p>
            <a:pPr marL="0" lvl="0" indent="0" algn="ctr" rtl="0">
              <a:spcBef>
                <a:spcPts val="0"/>
              </a:spcBef>
              <a:spcAft>
                <a:spcPts val="0"/>
              </a:spcAft>
              <a:buNone/>
            </a:pPr>
            <a:r>
              <a:rPr lang="en-US" sz="2800">
                <a:solidFill>
                  <a:schemeClr val="accent1"/>
                </a:solidFill>
                <a:latin typeface="Merriweather ExtraBold"/>
                <a:ea typeface="Merriweather ExtraBold"/>
                <a:cs typeface="Merriweather ExtraBold"/>
                <a:sym typeface="Merriweather ExtraBold"/>
              </a:rPr>
              <a:t>4 Modalidades</a:t>
            </a:r>
            <a:r>
              <a:rPr lang="en-US" sz="2800">
                <a:latin typeface="Merriweather ExtraBold"/>
                <a:ea typeface="Merriweather ExtraBold"/>
                <a:cs typeface="Merriweather ExtraBold"/>
                <a:sym typeface="Merriweather ExtraBold"/>
              </a:rPr>
              <a:t> de ejecución </a:t>
            </a:r>
            <a:r>
              <a:rPr lang="en-US" sz="2800">
                <a:solidFill>
                  <a:srgbClr val="3D85C6"/>
                </a:solidFill>
                <a:latin typeface="Merriweather ExtraBold"/>
                <a:ea typeface="Merriweather ExtraBold"/>
                <a:cs typeface="Merriweather ExtraBold"/>
                <a:sym typeface="Merriweather ExtraBold"/>
              </a:rPr>
              <a:t>probadas</a:t>
            </a:r>
            <a:endParaRPr sz="2800">
              <a:solidFill>
                <a:srgbClr val="3D85C6"/>
              </a:solidFill>
              <a:latin typeface="Merriweather ExtraBold"/>
              <a:ea typeface="Merriweather ExtraBold"/>
              <a:cs typeface="Merriweather ExtraBold"/>
              <a:sym typeface="Merriweather ExtraBold"/>
            </a:endParaRPr>
          </a:p>
        </p:txBody>
      </p:sp>
      <p:pic>
        <p:nvPicPr>
          <p:cNvPr id="324" name="Google Shape;324;g3ab9e56d350_0_122"/>
          <p:cNvPicPr preferRelativeResize="0"/>
          <p:nvPr/>
        </p:nvPicPr>
        <p:blipFill>
          <a:blip r:embed="rId3">
            <a:alphaModFix/>
          </a:blip>
          <a:stretch>
            <a:fillRect/>
          </a:stretch>
        </p:blipFill>
        <p:spPr>
          <a:xfrm>
            <a:off x="163687" y="1833850"/>
            <a:ext cx="1126675" cy="1123375"/>
          </a:xfrm>
          <a:prstGeom prst="rect">
            <a:avLst/>
          </a:prstGeom>
          <a:noFill/>
          <a:ln>
            <a:noFill/>
          </a:ln>
        </p:spPr>
      </p:pic>
      <p:pic>
        <p:nvPicPr>
          <p:cNvPr id="325" name="Google Shape;325;g3ab9e56d350_0_122"/>
          <p:cNvPicPr preferRelativeResize="0"/>
          <p:nvPr/>
        </p:nvPicPr>
        <p:blipFill>
          <a:blip r:embed="rId4">
            <a:alphaModFix/>
          </a:blip>
          <a:stretch>
            <a:fillRect/>
          </a:stretch>
        </p:blipFill>
        <p:spPr>
          <a:xfrm>
            <a:off x="127104" y="3400317"/>
            <a:ext cx="1199850" cy="1199850"/>
          </a:xfrm>
          <a:prstGeom prst="rect">
            <a:avLst/>
          </a:prstGeom>
          <a:noFill/>
          <a:ln>
            <a:noFill/>
          </a:ln>
        </p:spPr>
      </p:pic>
      <p:cxnSp>
        <p:nvCxnSpPr>
          <p:cNvPr id="326" name="Google Shape;326;g3ab9e56d350_0_122"/>
          <p:cNvCxnSpPr/>
          <p:nvPr/>
        </p:nvCxnSpPr>
        <p:spPr>
          <a:xfrm rot="10800000" flipH="1">
            <a:off x="220603" y="3215500"/>
            <a:ext cx="8691600" cy="41700"/>
          </a:xfrm>
          <a:prstGeom prst="straightConnector1">
            <a:avLst/>
          </a:prstGeom>
          <a:noFill/>
          <a:ln w="19050" cap="flat" cmpd="sng">
            <a:solidFill>
              <a:srgbClr val="3D85C6"/>
            </a:solidFill>
            <a:prstDash val="solid"/>
            <a:round/>
            <a:headEnd type="none" w="med" len="med"/>
            <a:tailEnd type="none" w="med" len="med"/>
          </a:ln>
        </p:spPr>
      </p:cxnSp>
      <p:sp>
        <p:nvSpPr>
          <p:cNvPr id="327" name="Google Shape;327;g3ab9e56d350_0_122"/>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aphicFrame>
        <p:nvGraphicFramePr>
          <p:cNvPr id="334" name="Google Shape;334;g3acec3b179c_1_91"/>
          <p:cNvGraphicFramePr/>
          <p:nvPr>
            <p:extLst>
              <p:ext uri="{D42A27DB-BD31-4B8C-83A1-F6EECF244321}">
                <p14:modId xmlns:p14="http://schemas.microsoft.com/office/powerpoint/2010/main" val="3854540496"/>
              </p:ext>
            </p:extLst>
          </p:nvPr>
        </p:nvGraphicFramePr>
        <p:xfrm>
          <a:off x="4781911" y="1608998"/>
          <a:ext cx="4170025" cy="2087385"/>
        </p:xfrm>
        <a:graphic>
          <a:graphicData uri="http://schemas.openxmlformats.org/drawingml/2006/table">
            <a:tbl>
              <a:tblPr>
                <a:noFill/>
                <a:tableStyleId>{79214C2B-2ADE-4912-A841-CACFA6F9471F}</a:tableStyleId>
              </a:tblPr>
              <a:tblGrid>
                <a:gridCol w="1306975">
                  <a:extLst>
                    <a:ext uri="{9D8B030D-6E8A-4147-A177-3AD203B41FA5}">
                      <a16:colId xmlns:a16="http://schemas.microsoft.com/office/drawing/2014/main" val="20000"/>
                    </a:ext>
                  </a:extLst>
                </a:gridCol>
                <a:gridCol w="663925">
                  <a:extLst>
                    <a:ext uri="{9D8B030D-6E8A-4147-A177-3AD203B41FA5}">
                      <a16:colId xmlns:a16="http://schemas.microsoft.com/office/drawing/2014/main" val="20001"/>
                    </a:ext>
                  </a:extLst>
                </a:gridCol>
                <a:gridCol w="498000">
                  <a:extLst>
                    <a:ext uri="{9D8B030D-6E8A-4147-A177-3AD203B41FA5}">
                      <a16:colId xmlns:a16="http://schemas.microsoft.com/office/drawing/2014/main" val="20002"/>
                    </a:ext>
                  </a:extLst>
                </a:gridCol>
                <a:gridCol w="654850">
                  <a:extLst>
                    <a:ext uri="{9D8B030D-6E8A-4147-A177-3AD203B41FA5}">
                      <a16:colId xmlns:a16="http://schemas.microsoft.com/office/drawing/2014/main" val="20003"/>
                    </a:ext>
                  </a:extLst>
                </a:gridCol>
                <a:gridCol w="522775">
                  <a:extLst>
                    <a:ext uri="{9D8B030D-6E8A-4147-A177-3AD203B41FA5}">
                      <a16:colId xmlns:a16="http://schemas.microsoft.com/office/drawing/2014/main" val="20004"/>
                    </a:ext>
                  </a:extLst>
                </a:gridCol>
                <a:gridCol w="523500">
                  <a:extLst>
                    <a:ext uri="{9D8B030D-6E8A-4147-A177-3AD203B41FA5}">
                      <a16:colId xmlns:a16="http://schemas.microsoft.com/office/drawing/2014/main" val="20005"/>
                    </a:ext>
                  </a:extLst>
                </a:gridCol>
              </a:tblGrid>
              <a:tr h="288600">
                <a:tc>
                  <a:txBody>
                    <a:bodyPr/>
                    <a:lstStyle/>
                    <a:p>
                      <a:pPr marL="0" lvl="0" indent="0" algn="l" rtl="0">
                        <a:spcBef>
                          <a:spcPts val="0"/>
                        </a:spcBef>
                        <a:spcAft>
                          <a:spcPts val="0"/>
                        </a:spcAft>
                        <a:buNone/>
                      </a:pPr>
                      <a:r>
                        <a:rPr lang="en-US" sz="900" b="1" dirty="0" err="1">
                          <a:solidFill>
                            <a:srgbClr val="FFF2CC"/>
                          </a:solidFill>
                          <a:latin typeface="Merriweather"/>
                          <a:ea typeface="Merriweather"/>
                          <a:cs typeface="Merriweather"/>
                          <a:sym typeface="Merriweather"/>
                        </a:rPr>
                        <a:t>Contrato</a:t>
                      </a:r>
                      <a:endParaRPr sz="900" b="1" dirty="0">
                        <a:solidFill>
                          <a:srgbClr val="FFF2CC"/>
                        </a:solidFill>
                        <a:latin typeface="Merriweather"/>
                        <a:ea typeface="Merriweather"/>
                        <a:cs typeface="Merriweather"/>
                        <a:sym typeface="Merriweath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US" sz="900" b="1">
                          <a:solidFill>
                            <a:srgbClr val="FFF2CC"/>
                          </a:solidFill>
                          <a:latin typeface="Merriweather"/>
                          <a:ea typeface="Merriweather"/>
                          <a:cs typeface="Merriweather"/>
                          <a:sym typeface="Merriweather"/>
                        </a:rPr>
                        <a:t>Estados</a:t>
                      </a:r>
                      <a:endParaRPr sz="900" b="1">
                        <a:solidFill>
                          <a:srgbClr val="FFF2CC"/>
                        </a:solidFill>
                        <a:latin typeface="Merriweather"/>
                        <a:ea typeface="Merriweather"/>
                        <a:cs typeface="Merriweather"/>
                        <a:sym typeface="Merriweath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US" sz="900" b="1">
                          <a:solidFill>
                            <a:srgbClr val="FFF2CC"/>
                          </a:solidFill>
                          <a:latin typeface="Merriweather"/>
                          <a:ea typeface="Merriweather"/>
                          <a:cs typeface="Merriweather"/>
                          <a:sym typeface="Merriweather"/>
                        </a:rPr>
                        <a:t>#Trx</a:t>
                      </a:r>
                      <a:endParaRPr sz="900" b="1">
                        <a:solidFill>
                          <a:srgbClr val="FFF2CC"/>
                        </a:solidFill>
                        <a:latin typeface="Merriweather"/>
                        <a:ea typeface="Merriweather"/>
                        <a:cs typeface="Merriweather"/>
                        <a:sym typeface="Merriweath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US" sz="1100" b="1">
                          <a:solidFill>
                            <a:srgbClr val="B45F06"/>
                          </a:solidFill>
                          <a:latin typeface="Merriweather"/>
                          <a:ea typeface="Merriweather"/>
                          <a:cs typeface="Merriweather"/>
                          <a:sym typeface="Merriweather"/>
                        </a:rPr>
                        <a:t>#Must</a:t>
                      </a:r>
                      <a:endParaRPr sz="1100" b="1">
                        <a:solidFill>
                          <a:srgbClr val="B45F06"/>
                        </a:solidFill>
                        <a:latin typeface="Merriweather"/>
                        <a:ea typeface="Merriweather"/>
                        <a:cs typeface="Merriweather"/>
                        <a:sym typeface="Merriweather"/>
                      </a:endParaRPr>
                    </a:p>
                  </a:txBody>
                  <a:tcPr marL="91425" marR="91425" marT="91425" marB="91425" anchor="ctr">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US" sz="900" b="1">
                          <a:solidFill>
                            <a:srgbClr val="FFF2CC"/>
                          </a:solidFill>
                          <a:latin typeface="Merriweather"/>
                          <a:ea typeface="Merriweather"/>
                          <a:cs typeface="Merriweather"/>
                          <a:sym typeface="Merriweather"/>
                        </a:rPr>
                        <a:t>#May</a:t>
                      </a:r>
                      <a:endParaRPr sz="900" b="1">
                        <a:solidFill>
                          <a:srgbClr val="FFF2CC"/>
                        </a:solidFill>
                        <a:latin typeface="Merriweather"/>
                        <a:ea typeface="Merriweather"/>
                        <a:cs typeface="Merriweather"/>
                        <a:sym typeface="Merriweather"/>
                      </a:endParaRPr>
                    </a:p>
                  </a:txBody>
                  <a:tcPr marL="91425" marR="91425" marT="91425" marB="91425" anchor="ctr">
                    <a:lnL w="19050"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US" sz="900" b="1">
                          <a:solidFill>
                            <a:srgbClr val="FFF2CC"/>
                          </a:solidFill>
                          <a:latin typeface="Merriweather"/>
                          <a:ea typeface="Merriweather"/>
                          <a:cs typeface="Merriweather"/>
                          <a:sym typeface="Merriweather"/>
                        </a:rPr>
                        <a:t>#HM</a:t>
                      </a:r>
                      <a:endParaRPr sz="900" b="1">
                        <a:solidFill>
                          <a:srgbClr val="FFF2CC"/>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3D85C6"/>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US" sz="800">
                          <a:solidFill>
                            <a:srgbClr val="003366"/>
                          </a:solidFill>
                          <a:latin typeface="Merriweather"/>
                          <a:ea typeface="Merriweather"/>
                          <a:cs typeface="Merriweather"/>
                          <a:sym typeface="Merriweather"/>
                        </a:rPr>
                        <a:t>AssetTransfer</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10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32</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solidFill>
                            <a:srgbClr val="B45F06"/>
                          </a:solidFill>
                          <a:latin typeface="Merriweather"/>
                          <a:ea typeface="Merriweather"/>
                          <a:cs typeface="Merriweather"/>
                          <a:sym typeface="Merriweather"/>
                        </a:rPr>
                        <a:t>32</a:t>
                      </a:r>
                      <a:endParaRPr sz="1000" b="1">
                        <a:solidFill>
                          <a:srgbClr val="B45F0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sz="800">
                          <a:solidFill>
                            <a:srgbClr val="003366"/>
                          </a:solidFill>
                          <a:latin typeface="Merriweather"/>
                          <a:ea typeface="Merriweather"/>
                          <a:cs typeface="Merriweather"/>
                          <a:sym typeface="Merriweather"/>
                        </a:rPr>
                        <a:t>DigitalLocker</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6</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12</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1000" b="1">
                          <a:solidFill>
                            <a:srgbClr val="B45F06"/>
                          </a:solidFill>
                          <a:latin typeface="Merriweather"/>
                          <a:ea typeface="Merriweather"/>
                          <a:cs typeface="Merriweather"/>
                          <a:sym typeface="Merriweather"/>
                        </a:rPr>
                        <a:t>12</a:t>
                      </a:r>
                      <a:endParaRPr sz="1000" b="1">
                        <a:solidFill>
                          <a:srgbClr val="B45F0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marR="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US" sz="800">
                          <a:solidFill>
                            <a:srgbClr val="003366"/>
                          </a:solidFill>
                          <a:latin typeface="Merriweather"/>
                          <a:ea typeface="Merriweather"/>
                          <a:cs typeface="Merriweather"/>
                          <a:sym typeface="Merriweather"/>
                        </a:rPr>
                        <a:t>Auction+EPA</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4</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15</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solidFill>
                            <a:srgbClr val="B45F06"/>
                          </a:solidFill>
                          <a:latin typeface="Merriweather"/>
                          <a:ea typeface="Merriweather"/>
                          <a:cs typeface="Merriweather"/>
                          <a:sym typeface="Merriweather"/>
                        </a:rPr>
                        <a:t>4</a:t>
                      </a:r>
                      <a:endParaRPr sz="1000" b="1">
                        <a:solidFill>
                          <a:srgbClr val="B45F0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3</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4</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sz="800">
                          <a:solidFill>
                            <a:srgbClr val="003366"/>
                          </a:solidFill>
                          <a:latin typeface="Merriweather"/>
                          <a:ea typeface="Merriweather"/>
                          <a:cs typeface="Merriweather"/>
                          <a:sym typeface="Merriweather"/>
                        </a:rPr>
                        <a:t>EscrowVault</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4</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17</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1000" b="1">
                          <a:solidFill>
                            <a:srgbClr val="B45F06"/>
                          </a:solidFill>
                          <a:latin typeface="Merriweather"/>
                          <a:ea typeface="Merriweather"/>
                          <a:cs typeface="Merriweather"/>
                          <a:sym typeface="Merriweather"/>
                        </a:rPr>
                        <a:t>16</a:t>
                      </a:r>
                      <a:endParaRPr sz="1000" b="1">
                        <a:solidFill>
                          <a:srgbClr val="B45F0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1</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0</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US" sz="800" dirty="0" err="1">
                          <a:solidFill>
                            <a:srgbClr val="003366"/>
                          </a:solidFill>
                          <a:latin typeface="Merriweather"/>
                          <a:ea typeface="Merriweather"/>
                          <a:cs typeface="Merriweather"/>
                          <a:sym typeface="Merriweather"/>
                        </a:rPr>
                        <a:t>ValidatorAuction+ЕРА</a:t>
                      </a:r>
                      <a:endParaRPr sz="800" dirty="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6</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22</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dirty="0">
                          <a:solidFill>
                            <a:srgbClr val="B45F06"/>
                          </a:solidFill>
                          <a:latin typeface="Merriweather"/>
                          <a:ea typeface="Merriweather"/>
                          <a:cs typeface="Merriweather"/>
                          <a:sym typeface="Merriweather"/>
                        </a:rPr>
                        <a:t>7</a:t>
                      </a:r>
                      <a:endParaRPr sz="1000" b="1" dirty="0">
                        <a:solidFill>
                          <a:srgbClr val="B45F0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a:solidFill>
                            <a:srgbClr val="003366"/>
                          </a:solidFill>
                          <a:latin typeface="Merriweather"/>
                          <a:ea typeface="Merriweather"/>
                          <a:cs typeface="Merriweather"/>
                          <a:sym typeface="Merriweather"/>
                        </a:rPr>
                        <a:t>2</a:t>
                      </a:r>
                      <a:endParaRPr sz="800">
                        <a:solidFill>
                          <a:srgbClr val="003366"/>
                        </a:solidFill>
                        <a:latin typeface="Merriweather"/>
                        <a:ea typeface="Merriweather"/>
                        <a:cs typeface="Merriweather"/>
                        <a:sym typeface="Merriweather"/>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800" dirty="0">
                          <a:solidFill>
                            <a:srgbClr val="003366"/>
                          </a:solidFill>
                          <a:latin typeface="Merriweather"/>
                          <a:ea typeface="Merriweather"/>
                          <a:cs typeface="Merriweather"/>
                          <a:sym typeface="Merriweather"/>
                        </a:rPr>
                        <a:t>5</a:t>
                      </a:r>
                      <a:endParaRPr sz="800" dirty="0">
                        <a:solidFill>
                          <a:srgbClr val="003366"/>
                        </a:solidFill>
                        <a:latin typeface="Merriweather"/>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33" name="Google Shape;333;g3acec3b179c_1_91"/>
          <p:cNvSpPr/>
          <p:nvPr/>
        </p:nvSpPr>
        <p:spPr>
          <a:xfrm>
            <a:off x="4772924" y="1614000"/>
            <a:ext cx="4179012" cy="2050274"/>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35" name="Google Shape;335;g3acec3b179c_1_91"/>
          <p:cNvSpPr txBox="1">
            <a:spLocks noGrp="1"/>
          </p:cNvSpPr>
          <p:nvPr>
            <p:ph type="title"/>
          </p:nvPr>
        </p:nvSpPr>
        <p:spPr>
          <a:xfrm>
            <a:off x="685800" y="192875"/>
            <a:ext cx="7772400" cy="8955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dirty="0" err="1">
                <a:latin typeface="Oswald"/>
                <a:ea typeface="Oswald"/>
                <a:cs typeface="Oswald"/>
                <a:sym typeface="Oswald"/>
              </a:rPr>
              <a:t>Reproducción</a:t>
            </a:r>
            <a:endParaRPr sz="3000" b="1" dirty="0">
              <a:latin typeface="Oswald"/>
              <a:ea typeface="Oswald"/>
              <a:cs typeface="Oswald"/>
              <a:sym typeface="Oswald"/>
            </a:endParaRPr>
          </a:p>
          <a:p>
            <a:pPr marL="0" lvl="0" indent="0" algn="ctr" rtl="0">
              <a:spcBef>
                <a:spcPts val="0"/>
              </a:spcBef>
              <a:spcAft>
                <a:spcPts val="0"/>
              </a:spcAft>
              <a:buNone/>
            </a:pPr>
            <a:r>
              <a:rPr lang="en-US" sz="2800" dirty="0" err="1">
                <a:solidFill>
                  <a:schemeClr val="accent1"/>
                </a:solidFill>
                <a:latin typeface="Merriweather ExtraBold"/>
                <a:ea typeface="Merriweather ExtraBold"/>
                <a:cs typeface="Merriweather ExtraBold"/>
                <a:sym typeface="Merriweather ExtraBold"/>
              </a:rPr>
              <a:t>Verificación</a:t>
            </a:r>
            <a:r>
              <a:rPr lang="en-US" sz="2800" dirty="0">
                <a:latin typeface="Merriweather ExtraBold"/>
                <a:ea typeface="Merriweather ExtraBold"/>
                <a:cs typeface="Merriweather ExtraBold"/>
                <a:sym typeface="Merriweather ExtraBold"/>
              </a:rPr>
              <a:t> de </a:t>
            </a:r>
            <a:r>
              <a:rPr lang="en-US" sz="2800" dirty="0" err="1">
                <a:latin typeface="Merriweather ExtraBold"/>
                <a:ea typeface="Merriweather ExtraBold"/>
                <a:cs typeface="Merriweather ExtraBold"/>
                <a:sym typeface="Merriweather ExtraBold"/>
              </a:rPr>
              <a:t>los</a:t>
            </a:r>
            <a:r>
              <a:rPr lang="en-US" sz="2800" dirty="0">
                <a:latin typeface="Merriweather ExtraBold"/>
                <a:ea typeface="Merriweather ExtraBold"/>
                <a:cs typeface="Merriweather ExtraBold"/>
                <a:sym typeface="Merriweather ExtraBold"/>
              </a:rPr>
              <a:t> </a:t>
            </a:r>
            <a:r>
              <a:rPr lang="en-US" sz="2800" dirty="0" err="1">
                <a:latin typeface="Merriweather ExtraBold"/>
                <a:ea typeface="Merriweather ExtraBold"/>
                <a:cs typeface="Merriweather ExtraBold"/>
                <a:sym typeface="Merriweather ExtraBold"/>
              </a:rPr>
              <a:t>hallazgos</a:t>
            </a:r>
            <a:r>
              <a:rPr lang="en-US" sz="2800" dirty="0">
                <a:latin typeface="Merriweather ExtraBold"/>
                <a:ea typeface="Merriweather ExtraBold"/>
                <a:cs typeface="Merriweather ExtraBold"/>
                <a:sym typeface="Merriweather ExtraBold"/>
              </a:rPr>
              <a:t> del paper</a:t>
            </a:r>
            <a:endParaRPr sz="2800" dirty="0">
              <a:latin typeface="Merriweather ExtraBold"/>
              <a:ea typeface="Merriweather ExtraBold"/>
              <a:cs typeface="Merriweather ExtraBold"/>
              <a:sym typeface="Merriweather ExtraBold"/>
            </a:endParaRPr>
          </a:p>
        </p:txBody>
      </p:sp>
      <p:sp>
        <p:nvSpPr>
          <p:cNvPr id="336" name="Google Shape;336;g3acec3b179c_1_91"/>
          <p:cNvSpPr txBox="1"/>
          <p:nvPr/>
        </p:nvSpPr>
        <p:spPr>
          <a:xfrm>
            <a:off x="261676" y="1289550"/>
            <a:ext cx="4470300" cy="2650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600">
                <a:solidFill>
                  <a:schemeClr val="dk1"/>
                </a:solidFill>
                <a:latin typeface="Merriweather SemiBold"/>
                <a:ea typeface="Merriweather SemiBold"/>
                <a:cs typeface="Merriweather SemiBold"/>
                <a:sym typeface="Merriweather SemiBold"/>
              </a:rPr>
              <a:t>Ejecutamos los benchmarks B1 y B2 del trabajo original.</a:t>
            </a:r>
            <a:endParaRPr sz="1600">
              <a:solidFill>
                <a:schemeClr val="dk1"/>
              </a:solidFill>
              <a:latin typeface="Merriweather SemiBold"/>
              <a:ea typeface="Merriweather SemiBold"/>
              <a:cs typeface="Merriweather SemiBold"/>
              <a:sym typeface="Merriweather SemiBold"/>
            </a:endParaRPr>
          </a:p>
          <a:p>
            <a:pPr marL="457200" lvl="0" indent="0" algn="l" rtl="0">
              <a:spcBef>
                <a:spcPts val="0"/>
              </a:spcBef>
              <a:spcAft>
                <a:spcPts val="0"/>
              </a:spcAft>
              <a:buNone/>
            </a:pPr>
            <a:endParaRPr sz="1600">
              <a:solidFill>
                <a:schemeClr val="dk1"/>
              </a:solidFill>
              <a:latin typeface="Merriweather SemiBold"/>
              <a:ea typeface="Merriweather SemiBold"/>
              <a:cs typeface="Merriweather SemiBold"/>
              <a:sym typeface="Merriweather SemiBold"/>
            </a:endParaRPr>
          </a:p>
          <a:p>
            <a:pPr marL="457200" lvl="0" indent="0" algn="l" rtl="0">
              <a:spcBef>
                <a:spcPts val="0"/>
              </a:spcBef>
              <a:spcAft>
                <a:spcPts val="0"/>
              </a:spcAft>
              <a:buNone/>
            </a:pPr>
            <a:r>
              <a:rPr lang="en-US" sz="1600">
                <a:solidFill>
                  <a:schemeClr val="dk1"/>
                </a:solidFill>
                <a:latin typeface="Merriweather SemiBold"/>
                <a:ea typeface="Merriweather SemiBold"/>
                <a:cs typeface="Merriweather SemiBold"/>
                <a:sym typeface="Merriweather SemiBold"/>
              </a:rPr>
              <a:t>Nuestros hallazgos (tiempos, número y tipo de transiciones) son consistentes con los publicados.</a:t>
            </a:r>
            <a:endParaRPr sz="1600">
              <a:solidFill>
                <a:schemeClr val="dk1"/>
              </a:solidFill>
              <a:latin typeface="Merriweather SemiBold"/>
              <a:ea typeface="Merriweather SemiBold"/>
              <a:cs typeface="Merriweather SemiBold"/>
              <a:sym typeface="Merriweather SemiBold"/>
            </a:endParaRPr>
          </a:p>
          <a:p>
            <a:pPr marL="457200" lvl="0" indent="0" algn="l" rtl="0">
              <a:spcBef>
                <a:spcPts val="0"/>
              </a:spcBef>
              <a:spcAft>
                <a:spcPts val="0"/>
              </a:spcAft>
              <a:buNone/>
            </a:pPr>
            <a:endParaRPr sz="1600">
              <a:solidFill>
                <a:schemeClr val="dk1"/>
              </a:solidFill>
              <a:latin typeface="Merriweather SemiBold"/>
              <a:ea typeface="Merriweather SemiBold"/>
              <a:cs typeface="Merriweather SemiBold"/>
              <a:sym typeface="Merriweather SemiBold"/>
            </a:endParaRPr>
          </a:p>
          <a:p>
            <a:pPr marL="457200" lvl="0" indent="0" algn="l" rtl="0">
              <a:spcBef>
                <a:spcPts val="0"/>
              </a:spcBef>
              <a:spcAft>
                <a:spcPts val="0"/>
              </a:spcAft>
              <a:buNone/>
            </a:pPr>
            <a:r>
              <a:rPr lang="en-US" sz="1600">
                <a:solidFill>
                  <a:schemeClr val="dk1"/>
                </a:solidFill>
                <a:latin typeface="Merriweather SemiBold"/>
                <a:ea typeface="Merriweather SemiBold"/>
                <a:cs typeface="Merriweather SemiBold"/>
                <a:sym typeface="Merriweather SemiBold"/>
              </a:rPr>
              <a:t>Confirmación: Las transiciones ‘must’ están presentes en todos los contratos analizados y son más que las ‘may’.</a:t>
            </a:r>
            <a:endParaRPr sz="1600">
              <a:solidFill>
                <a:schemeClr val="dk1"/>
              </a:solidFill>
              <a:latin typeface="Merriweather SemiBold"/>
              <a:ea typeface="Merriweather SemiBold"/>
              <a:cs typeface="Merriweather SemiBold"/>
              <a:sym typeface="Merriweather SemiBold"/>
            </a:endParaRPr>
          </a:p>
          <a:p>
            <a:pPr marL="0" lvl="0" indent="0" algn="l" rtl="0">
              <a:spcBef>
                <a:spcPts val="0"/>
              </a:spcBef>
              <a:spcAft>
                <a:spcPts val="0"/>
              </a:spcAft>
              <a:buNone/>
            </a:pPr>
            <a:endParaRPr sz="2000">
              <a:solidFill>
                <a:schemeClr val="dk1"/>
              </a:solidFill>
              <a:latin typeface="Merriweather SemiBold"/>
              <a:ea typeface="Merriweather SemiBold"/>
              <a:cs typeface="Merriweather SemiBold"/>
              <a:sym typeface="Merriweather SemiBold"/>
            </a:endParaRPr>
          </a:p>
          <a:p>
            <a:pPr marL="0" lvl="0" indent="0" algn="just" rtl="0">
              <a:spcBef>
                <a:spcPts val="0"/>
              </a:spcBef>
              <a:spcAft>
                <a:spcPts val="0"/>
              </a:spcAft>
              <a:buNone/>
            </a:pPr>
            <a:endParaRPr sz="1800" b="1">
              <a:solidFill>
                <a:srgbClr val="783F04"/>
              </a:solidFill>
              <a:latin typeface="Merriweather"/>
              <a:ea typeface="Merriweather"/>
              <a:cs typeface="Merriweather"/>
              <a:sym typeface="Merriweather"/>
            </a:endParaRPr>
          </a:p>
        </p:txBody>
      </p:sp>
      <p:sp>
        <p:nvSpPr>
          <p:cNvPr id="337" name="Google Shape;337;g3acec3b179c_1_91"/>
          <p:cNvSpPr/>
          <p:nvPr/>
        </p:nvSpPr>
        <p:spPr>
          <a:xfrm>
            <a:off x="1116275" y="4230800"/>
            <a:ext cx="7054800" cy="7869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338" name="Google Shape;338;g3acec3b179c_1_91"/>
          <p:cNvSpPr txBox="1"/>
          <p:nvPr/>
        </p:nvSpPr>
        <p:spPr>
          <a:xfrm>
            <a:off x="1346587" y="4272668"/>
            <a:ext cx="68454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rgbClr val="783F04"/>
                </a:solidFill>
                <a:latin typeface="Merriweather Black"/>
                <a:ea typeface="Merriweather Black"/>
                <a:cs typeface="Merriweather Black"/>
                <a:sym typeface="Merriweather Black"/>
              </a:rPr>
              <a:t>Conclusión clave:</a:t>
            </a:r>
            <a:r>
              <a:rPr lang="en-US" sz="1700" b="1">
                <a:solidFill>
                  <a:srgbClr val="783F04"/>
                </a:solidFill>
                <a:latin typeface="Merriweather"/>
                <a:ea typeface="Merriweather"/>
                <a:cs typeface="Merriweather"/>
                <a:sym typeface="Merriweather"/>
              </a:rPr>
              <a:t> </a:t>
            </a:r>
            <a:r>
              <a:rPr lang="en-US" sz="1700">
                <a:solidFill>
                  <a:srgbClr val="073763"/>
                </a:solidFill>
                <a:latin typeface="Merriweather SemiBold"/>
                <a:ea typeface="Merriweather SemiBold"/>
                <a:cs typeface="Merriweather SemiBold"/>
                <a:sym typeface="Merriweather SemiBold"/>
              </a:rPr>
              <a:t>El enfoque es reproducible y los hallazgos originales son válidos.</a:t>
            </a:r>
            <a:endParaRPr sz="3100">
              <a:solidFill>
                <a:srgbClr val="073763"/>
              </a:solidFill>
              <a:latin typeface="Merriweather SemiBold"/>
              <a:ea typeface="Merriweather SemiBold"/>
              <a:cs typeface="Merriweather SemiBold"/>
              <a:sym typeface="Merriweather SemiBold"/>
            </a:endParaRPr>
          </a:p>
        </p:txBody>
      </p:sp>
      <p:pic>
        <p:nvPicPr>
          <p:cNvPr id="339" name="Google Shape;339;g3acec3b179c_1_91"/>
          <p:cNvPicPr preferRelativeResize="0"/>
          <p:nvPr/>
        </p:nvPicPr>
        <p:blipFill>
          <a:blip r:embed="rId3">
            <a:alphaModFix/>
          </a:blip>
          <a:stretch>
            <a:fillRect/>
          </a:stretch>
        </p:blipFill>
        <p:spPr>
          <a:xfrm>
            <a:off x="2" y="1280232"/>
            <a:ext cx="779275" cy="719050"/>
          </a:xfrm>
          <a:prstGeom prst="rect">
            <a:avLst/>
          </a:prstGeom>
          <a:noFill/>
          <a:ln>
            <a:noFill/>
          </a:ln>
        </p:spPr>
      </p:pic>
      <p:pic>
        <p:nvPicPr>
          <p:cNvPr id="340" name="Google Shape;340;g3acec3b179c_1_91"/>
          <p:cNvPicPr preferRelativeResize="0"/>
          <p:nvPr/>
        </p:nvPicPr>
        <p:blipFill>
          <a:blip r:embed="rId3">
            <a:alphaModFix/>
          </a:blip>
          <a:stretch>
            <a:fillRect/>
          </a:stretch>
        </p:blipFill>
        <p:spPr>
          <a:xfrm>
            <a:off x="2" y="2191120"/>
            <a:ext cx="779275" cy="719050"/>
          </a:xfrm>
          <a:prstGeom prst="rect">
            <a:avLst/>
          </a:prstGeom>
          <a:noFill/>
          <a:ln>
            <a:noFill/>
          </a:ln>
        </p:spPr>
      </p:pic>
      <p:pic>
        <p:nvPicPr>
          <p:cNvPr id="341" name="Google Shape;341;g3acec3b179c_1_91"/>
          <p:cNvPicPr preferRelativeResize="0"/>
          <p:nvPr/>
        </p:nvPicPr>
        <p:blipFill>
          <a:blip r:embed="rId3">
            <a:alphaModFix/>
          </a:blip>
          <a:stretch>
            <a:fillRect/>
          </a:stretch>
        </p:blipFill>
        <p:spPr>
          <a:xfrm>
            <a:off x="2" y="3112482"/>
            <a:ext cx="779275" cy="719050"/>
          </a:xfrm>
          <a:prstGeom prst="rect">
            <a:avLst/>
          </a:prstGeom>
          <a:noFill/>
          <a:ln>
            <a:noFill/>
          </a:ln>
        </p:spPr>
      </p:pic>
      <p:sp>
        <p:nvSpPr>
          <p:cNvPr id="342" name="Google Shape;342;g3acec3b179c_1_91"/>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3acec3b179c_1_97"/>
          <p:cNvSpPr txBox="1"/>
          <p:nvPr/>
        </p:nvSpPr>
        <p:spPr>
          <a:xfrm>
            <a:off x="340950" y="958688"/>
            <a:ext cx="8462100" cy="8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dk1"/>
                </a:solidFill>
                <a:latin typeface="Calibri"/>
                <a:ea typeface="Calibri"/>
                <a:cs typeface="Calibri"/>
                <a:sym typeface="Calibri"/>
              </a:rPr>
              <a:t>Después de reproducir los resultados originales, buscamos validar la robustez de Alloy4PA en casos no incluidos en el paper.</a:t>
            </a:r>
            <a:endParaRPr sz="2000">
              <a:solidFill>
                <a:schemeClr val="dk1"/>
              </a:solidFill>
              <a:latin typeface="Calibri"/>
              <a:ea typeface="Calibri"/>
              <a:cs typeface="Calibri"/>
              <a:sym typeface="Calibri"/>
            </a:endParaRPr>
          </a:p>
        </p:txBody>
      </p:sp>
      <p:sp>
        <p:nvSpPr>
          <p:cNvPr id="349" name="Google Shape;349;g3acec3b179c_1_97"/>
          <p:cNvSpPr txBox="1">
            <a:spLocks noGrp="1"/>
          </p:cNvSpPr>
          <p:nvPr>
            <p:ph type="title"/>
          </p:nvPr>
        </p:nvSpPr>
        <p:spPr>
          <a:xfrm>
            <a:off x="815125" y="55375"/>
            <a:ext cx="7772400" cy="8895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Nuevos ejemplos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400">
                <a:solidFill>
                  <a:schemeClr val="accent1"/>
                </a:solidFill>
                <a:latin typeface="Merriweather ExtraBold"/>
                <a:ea typeface="Merriweather ExtraBold"/>
                <a:cs typeface="Merriweather ExtraBold"/>
                <a:sym typeface="Merriweather ExtraBold"/>
              </a:rPr>
              <a:t>Probando</a:t>
            </a:r>
            <a:r>
              <a:rPr lang="en-US" sz="2400">
                <a:latin typeface="Merriweather ExtraBold"/>
                <a:ea typeface="Merriweather ExtraBold"/>
                <a:cs typeface="Merriweather ExtraBold"/>
                <a:sym typeface="Merriweather ExtraBold"/>
              </a:rPr>
              <a:t> la herramienta en </a:t>
            </a:r>
            <a:r>
              <a:rPr lang="en-US" sz="2400">
                <a:solidFill>
                  <a:schemeClr val="accent1"/>
                </a:solidFill>
                <a:latin typeface="Merriweather ExtraBold"/>
                <a:ea typeface="Merriweather ExtraBold"/>
                <a:cs typeface="Merriweather ExtraBold"/>
                <a:sym typeface="Merriweather ExtraBold"/>
              </a:rPr>
              <a:t>otros</a:t>
            </a:r>
            <a:r>
              <a:rPr lang="en-US" sz="2400">
                <a:latin typeface="Merriweather ExtraBold"/>
                <a:ea typeface="Merriweather ExtraBold"/>
                <a:cs typeface="Merriweather ExtraBold"/>
                <a:sym typeface="Merriweather ExtraBold"/>
              </a:rPr>
              <a:t> contextos</a:t>
            </a:r>
            <a:endParaRPr sz="2400">
              <a:latin typeface="Merriweather ExtraBold"/>
              <a:ea typeface="Merriweather ExtraBold"/>
              <a:cs typeface="Merriweather ExtraBold"/>
              <a:sym typeface="Merriweather ExtraBold"/>
            </a:endParaRPr>
          </a:p>
        </p:txBody>
      </p:sp>
      <p:sp>
        <p:nvSpPr>
          <p:cNvPr id="350" name="Google Shape;350;g3acec3b179c_1_97"/>
          <p:cNvSpPr/>
          <p:nvPr/>
        </p:nvSpPr>
        <p:spPr>
          <a:xfrm>
            <a:off x="1153402" y="1838766"/>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351" name="Google Shape;351;g3acec3b179c_1_97"/>
          <p:cNvSpPr/>
          <p:nvPr/>
        </p:nvSpPr>
        <p:spPr>
          <a:xfrm>
            <a:off x="1153402" y="3489744"/>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52" name="Google Shape;352;g3acec3b179c_1_97"/>
          <p:cNvSpPr/>
          <p:nvPr/>
        </p:nvSpPr>
        <p:spPr>
          <a:xfrm>
            <a:off x="4915639" y="2030525"/>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53" name="Google Shape;353;g3acec3b179c_1_97"/>
          <p:cNvSpPr/>
          <p:nvPr/>
        </p:nvSpPr>
        <p:spPr>
          <a:xfrm>
            <a:off x="4915639" y="3657053"/>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54" name="Google Shape;354;g3acec3b179c_1_97"/>
          <p:cNvSpPr txBox="1"/>
          <p:nvPr/>
        </p:nvSpPr>
        <p:spPr>
          <a:xfrm>
            <a:off x="5442650" y="2171100"/>
            <a:ext cx="25671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Objetivo: Alloy4PA expone el bug</a:t>
            </a:r>
            <a:endParaRPr sz="1130" b="1">
              <a:solidFill>
                <a:srgbClr val="B45F06"/>
              </a:solidFill>
              <a:latin typeface="Merriweather"/>
              <a:ea typeface="Merriweather"/>
              <a:cs typeface="Merriweather"/>
              <a:sym typeface="Merriweather"/>
            </a:endParaRPr>
          </a:p>
        </p:txBody>
      </p:sp>
      <p:sp>
        <p:nvSpPr>
          <p:cNvPr id="355" name="Google Shape;355;g3acec3b179c_1_97"/>
          <p:cNvSpPr txBox="1"/>
          <p:nvPr/>
        </p:nvSpPr>
        <p:spPr>
          <a:xfrm>
            <a:off x="5442658" y="2458865"/>
            <a:ext cx="2644200" cy="9219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dirty="0">
                <a:solidFill>
                  <a:schemeClr val="dk1"/>
                </a:solidFill>
                <a:latin typeface="Merriweather"/>
                <a:ea typeface="Merriweather"/>
                <a:cs typeface="Merriweather"/>
                <a:sym typeface="Merriweather"/>
              </a:rPr>
              <a:t>La </a:t>
            </a:r>
            <a:r>
              <a:rPr lang="en-US" sz="1000" b="1" dirty="0" err="1">
                <a:solidFill>
                  <a:schemeClr val="dk1"/>
                </a:solidFill>
                <a:latin typeface="Merriweather"/>
                <a:ea typeface="Merriweather"/>
                <a:cs typeface="Merriweather"/>
                <a:sym typeface="Merriweather"/>
              </a:rPr>
              <a:t>herramienta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es</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capaz</a:t>
            </a:r>
            <a:r>
              <a:rPr lang="en-US" sz="1000" b="1" dirty="0">
                <a:solidFill>
                  <a:schemeClr val="dk1"/>
                </a:solidFill>
                <a:latin typeface="Merriweather"/>
                <a:ea typeface="Merriweather"/>
                <a:cs typeface="Merriweather"/>
                <a:sym typeface="Merriweather"/>
              </a:rPr>
              <a:t> de </a:t>
            </a:r>
            <a:r>
              <a:rPr lang="en-US" sz="1000" b="1" dirty="0" err="1">
                <a:solidFill>
                  <a:schemeClr val="dk1"/>
                </a:solidFill>
                <a:latin typeface="Merriweather"/>
                <a:ea typeface="Merriweather"/>
                <a:cs typeface="Merriweather"/>
                <a:sym typeface="Merriweather"/>
              </a:rPr>
              <a:t>evidenciar</a:t>
            </a:r>
            <a:r>
              <a:rPr lang="en-US" sz="1000" b="1" dirty="0">
                <a:solidFill>
                  <a:schemeClr val="dk1"/>
                </a:solidFill>
                <a:latin typeface="Merriweather"/>
                <a:ea typeface="Merriweather"/>
                <a:cs typeface="Merriweather"/>
                <a:sym typeface="Merriweather"/>
              </a:rPr>
              <a:t> bugs </a:t>
            </a:r>
            <a:r>
              <a:rPr lang="en-US" sz="1000" b="1" dirty="0" err="1">
                <a:solidFill>
                  <a:schemeClr val="dk1"/>
                </a:solidFill>
                <a:latin typeface="Merriweather"/>
                <a:ea typeface="Merriweather"/>
                <a:cs typeface="Merriweather"/>
                <a:sym typeface="Merriweather"/>
              </a:rPr>
              <a:t>en</a:t>
            </a:r>
            <a:r>
              <a:rPr lang="en-US" sz="1000" b="1" dirty="0">
                <a:solidFill>
                  <a:schemeClr val="dk1"/>
                </a:solidFill>
                <a:latin typeface="Merriweather"/>
                <a:ea typeface="Merriweather"/>
                <a:cs typeface="Merriweather"/>
                <a:sym typeface="Merriweather"/>
              </a:rPr>
              <a:t> el </a:t>
            </a:r>
            <a:r>
              <a:rPr lang="en-US" sz="1000" b="1" dirty="0" err="1">
                <a:solidFill>
                  <a:schemeClr val="dk1"/>
                </a:solidFill>
                <a:latin typeface="Merriweather"/>
                <a:ea typeface="Merriweather"/>
                <a:cs typeface="Merriweather"/>
                <a:sym typeface="Merriweather"/>
              </a:rPr>
              <a:t>diagrama</a:t>
            </a:r>
            <a:r>
              <a:rPr lang="en-US" sz="1000" b="1" dirty="0">
                <a:solidFill>
                  <a:schemeClr val="dk1"/>
                </a:solidFill>
                <a:latin typeface="Merriweather"/>
                <a:ea typeface="Merriweather"/>
                <a:cs typeface="Merriweather"/>
                <a:sym typeface="Merriweather"/>
              </a:rPr>
              <a:t> de </a:t>
            </a:r>
            <a:r>
              <a:rPr lang="en-US" sz="1000" b="1" dirty="0" err="1">
                <a:solidFill>
                  <a:schemeClr val="dk1"/>
                </a:solidFill>
                <a:latin typeface="Merriweather"/>
                <a:ea typeface="Merriweather"/>
                <a:cs typeface="Merriweather"/>
                <a:sym typeface="Merriweather"/>
              </a:rPr>
              <a:t>transiciones</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Hacemos</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una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predicción</a:t>
            </a:r>
            <a:r>
              <a:rPr lang="en-US" sz="1000" b="1" dirty="0">
                <a:solidFill>
                  <a:schemeClr val="dk1"/>
                </a:solidFill>
                <a:latin typeface="Merriweather"/>
                <a:ea typeface="Merriweather"/>
                <a:cs typeface="Merriweather"/>
                <a:sym typeface="Merriweather"/>
              </a:rPr>
              <a:t> del </a:t>
            </a:r>
            <a:r>
              <a:rPr lang="en-US" sz="1000" b="1" dirty="0" err="1">
                <a:solidFill>
                  <a:schemeClr val="dk1"/>
                </a:solidFill>
                <a:latin typeface="Merriweather"/>
                <a:ea typeface="Merriweather"/>
                <a:cs typeface="Merriweather"/>
                <a:sym typeface="Merriweather"/>
              </a:rPr>
              <a:t>resultado</a:t>
            </a:r>
            <a:r>
              <a:rPr lang="en-US" sz="1000" b="1" dirty="0">
                <a:solidFill>
                  <a:schemeClr val="dk1"/>
                </a:solidFill>
                <a:latin typeface="Merriweather"/>
                <a:ea typeface="Merriweather"/>
                <a:cs typeface="Merriweather"/>
                <a:sym typeface="Merriweather"/>
              </a:rPr>
              <a:t> que la </a:t>
            </a:r>
            <a:r>
              <a:rPr lang="en-US" sz="1000" b="1" dirty="0" err="1">
                <a:solidFill>
                  <a:schemeClr val="dk1"/>
                </a:solidFill>
                <a:latin typeface="Merriweather"/>
                <a:ea typeface="Merriweather"/>
                <a:cs typeface="Merriweather"/>
                <a:sym typeface="Merriweather"/>
              </a:rPr>
              <a:t>herramienta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nos</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debería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dar</a:t>
            </a:r>
            <a:r>
              <a:rPr lang="en-US" sz="1000" b="1" dirty="0">
                <a:solidFill>
                  <a:schemeClr val="dk1"/>
                </a:solidFill>
                <a:latin typeface="Merriweather"/>
                <a:ea typeface="Merriweather"/>
                <a:cs typeface="Merriweather"/>
                <a:sym typeface="Merriweather"/>
              </a:rPr>
              <a:t> ante el </a:t>
            </a:r>
            <a:r>
              <a:rPr lang="en-US" sz="1000" b="1" dirty="0" err="1">
                <a:solidFill>
                  <a:schemeClr val="dk1"/>
                </a:solidFill>
                <a:latin typeface="Merriweather"/>
                <a:ea typeface="Merriweather"/>
                <a:cs typeface="Merriweather"/>
                <a:sym typeface="Merriweather"/>
              </a:rPr>
              <a:t>escenario</a:t>
            </a:r>
            <a:r>
              <a:rPr lang="en-US" sz="1000" b="1" dirty="0">
                <a:solidFill>
                  <a:schemeClr val="dk1"/>
                </a:solidFill>
                <a:latin typeface="Merriweather"/>
                <a:ea typeface="Merriweather"/>
                <a:cs typeface="Merriweather"/>
                <a:sym typeface="Merriweather"/>
              </a:rPr>
              <a:t> de bug.</a:t>
            </a:r>
            <a:endParaRPr sz="1154" dirty="0">
              <a:solidFill>
                <a:schemeClr val="dk1"/>
              </a:solidFill>
              <a:latin typeface="Calibri"/>
              <a:ea typeface="Calibri"/>
              <a:cs typeface="Calibri"/>
              <a:sym typeface="Calibri"/>
            </a:endParaRPr>
          </a:p>
        </p:txBody>
      </p:sp>
      <p:sp>
        <p:nvSpPr>
          <p:cNvPr id="356" name="Google Shape;356;g3acec3b179c_1_97"/>
          <p:cNvSpPr txBox="1"/>
          <p:nvPr/>
        </p:nvSpPr>
        <p:spPr>
          <a:xfrm>
            <a:off x="1741805" y="1889017"/>
            <a:ext cx="2388300" cy="3093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100" b="1">
                <a:solidFill>
                  <a:srgbClr val="B45F06"/>
                </a:solidFill>
                <a:latin typeface="Merriweather"/>
                <a:ea typeface="Merriweather"/>
                <a:cs typeface="Merriweather"/>
                <a:sym typeface="Merriweather"/>
              </a:rPr>
              <a:t>Introduciendo un bug</a:t>
            </a:r>
            <a:endParaRPr sz="1100" b="1">
              <a:solidFill>
                <a:srgbClr val="B45F06"/>
              </a:solidFill>
              <a:latin typeface="Merriweather"/>
              <a:ea typeface="Merriweather"/>
              <a:cs typeface="Merriweather"/>
              <a:sym typeface="Merriweather"/>
            </a:endParaRPr>
          </a:p>
        </p:txBody>
      </p:sp>
      <p:sp>
        <p:nvSpPr>
          <p:cNvPr id="357" name="Google Shape;357;g3acec3b179c_1_97"/>
          <p:cNvSpPr txBox="1"/>
          <p:nvPr/>
        </p:nvSpPr>
        <p:spPr>
          <a:xfrm>
            <a:off x="1750639" y="2206425"/>
            <a:ext cx="2584800" cy="10635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A partir de un contrato de uno de los benchmarks originales, pensamos en algún cambio mínimo que podamos hacer al código, imitando un descuido de un programador que comete un error.</a:t>
            </a:r>
            <a:endParaRPr sz="1000" b="1">
              <a:solidFill>
                <a:schemeClr val="dk1"/>
              </a:solidFill>
              <a:latin typeface="Merriweather"/>
              <a:ea typeface="Merriweather"/>
              <a:cs typeface="Merriweather"/>
              <a:sym typeface="Merriweather"/>
            </a:endParaRPr>
          </a:p>
        </p:txBody>
      </p:sp>
      <p:sp>
        <p:nvSpPr>
          <p:cNvPr id="358" name="Google Shape;358;g3acec3b179c_1_97"/>
          <p:cNvSpPr txBox="1"/>
          <p:nvPr/>
        </p:nvSpPr>
        <p:spPr>
          <a:xfrm>
            <a:off x="5541824" y="3685576"/>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La evidencia esperada</a:t>
            </a:r>
            <a:endParaRPr sz="1130" b="1">
              <a:solidFill>
                <a:srgbClr val="B45F06"/>
              </a:solidFill>
              <a:latin typeface="Merriweather"/>
              <a:ea typeface="Merriweather"/>
              <a:cs typeface="Merriweather"/>
              <a:sym typeface="Merriweather"/>
            </a:endParaRPr>
          </a:p>
        </p:txBody>
      </p:sp>
      <p:sp>
        <p:nvSpPr>
          <p:cNvPr id="359" name="Google Shape;359;g3acec3b179c_1_97"/>
          <p:cNvSpPr txBox="1"/>
          <p:nvPr/>
        </p:nvSpPr>
        <p:spPr>
          <a:xfrm>
            <a:off x="5519700" y="3989900"/>
            <a:ext cx="2644200" cy="9933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dirty="0" err="1">
                <a:solidFill>
                  <a:schemeClr val="dk1"/>
                </a:solidFill>
                <a:latin typeface="Merriweather"/>
                <a:ea typeface="Merriweather"/>
                <a:cs typeface="Merriweather"/>
                <a:sym typeface="Merriweather"/>
              </a:rPr>
              <a:t>En</a:t>
            </a:r>
            <a:r>
              <a:rPr lang="en-US" sz="1000" b="1" dirty="0">
                <a:solidFill>
                  <a:schemeClr val="dk1"/>
                </a:solidFill>
                <a:latin typeface="Merriweather"/>
                <a:ea typeface="Merriweather"/>
                <a:cs typeface="Merriweather"/>
                <a:sym typeface="Merriweather"/>
              </a:rPr>
              <a:t> la </a:t>
            </a:r>
            <a:r>
              <a:rPr lang="en-US" sz="1000" b="1" dirty="0" err="1">
                <a:solidFill>
                  <a:schemeClr val="dk1"/>
                </a:solidFill>
                <a:latin typeface="Merriweather"/>
                <a:ea typeface="Merriweather"/>
                <a:cs typeface="Merriweather"/>
                <a:sym typeface="Merriweather"/>
              </a:rPr>
              <a:t>comparación</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los</a:t>
            </a:r>
            <a:r>
              <a:rPr lang="en-US" sz="1000" b="1" dirty="0">
                <a:solidFill>
                  <a:schemeClr val="dk1"/>
                </a:solidFill>
                <a:latin typeface="Merriweather"/>
                <a:ea typeface="Merriweather"/>
                <a:cs typeface="Merriweather"/>
                <a:sym typeface="Merriweather"/>
              </a:rPr>
              <a:t> bugs </a:t>
            </a:r>
            <a:r>
              <a:rPr lang="en-US" sz="1000" b="1" dirty="0" err="1">
                <a:solidFill>
                  <a:schemeClr val="dk1"/>
                </a:solidFill>
                <a:latin typeface="Merriweather"/>
                <a:ea typeface="Merriweather"/>
                <a:cs typeface="Merriweather"/>
                <a:sym typeface="Merriweather"/>
              </a:rPr>
              <a:t>agregados</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pueden</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manifestarse</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así</a:t>
            </a:r>
            <a:r>
              <a:rPr lang="en-US" sz="1000" b="1" dirty="0">
                <a:solidFill>
                  <a:schemeClr val="dk1"/>
                </a:solidFill>
                <a:latin typeface="Merriweather"/>
                <a:ea typeface="Merriweather"/>
                <a:cs typeface="Merriweather"/>
                <a:sym typeface="Merriweather"/>
              </a:rPr>
              <a:t>:</a:t>
            </a:r>
            <a:endParaRPr sz="1000" b="1" dirty="0">
              <a:solidFill>
                <a:schemeClr val="dk1"/>
              </a:solidFill>
              <a:latin typeface="Merriweather"/>
              <a:ea typeface="Merriweather"/>
              <a:cs typeface="Merriweather"/>
              <a:sym typeface="Merriweather"/>
            </a:endParaRPr>
          </a:p>
          <a:p>
            <a:pPr marL="91440" marR="0" lvl="0" indent="-164746" algn="l" rtl="0">
              <a:lnSpc>
                <a:spcPct val="100000"/>
              </a:lnSpc>
              <a:spcBef>
                <a:spcPts val="0"/>
              </a:spcBef>
              <a:spcAft>
                <a:spcPts val="0"/>
              </a:spcAft>
              <a:buClr>
                <a:schemeClr val="dk1"/>
              </a:buClr>
              <a:buSzPts val="1154"/>
              <a:buFont typeface="Calibri"/>
              <a:buChar char="●"/>
            </a:pPr>
            <a:r>
              <a:rPr lang="en-US" sz="1000" b="1" dirty="0" err="1">
                <a:solidFill>
                  <a:schemeClr val="dk1"/>
                </a:solidFill>
                <a:latin typeface="Merriweather"/>
                <a:ea typeface="Merriweather"/>
                <a:cs typeface="Merriweather"/>
                <a:sym typeface="Merriweather"/>
              </a:rPr>
              <a:t>Aparece</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una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transición</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incorrecta</a:t>
            </a:r>
            <a:endParaRPr sz="1000" b="1" dirty="0">
              <a:solidFill>
                <a:schemeClr val="dk1"/>
              </a:solidFill>
              <a:latin typeface="Merriweather"/>
              <a:ea typeface="Merriweather"/>
              <a:cs typeface="Merriweather"/>
              <a:sym typeface="Merriweather"/>
            </a:endParaRPr>
          </a:p>
          <a:p>
            <a:pPr marL="91440" marR="0" lvl="0" indent="-164746" algn="l" rtl="0">
              <a:lnSpc>
                <a:spcPct val="100000"/>
              </a:lnSpc>
              <a:spcBef>
                <a:spcPts val="0"/>
              </a:spcBef>
              <a:spcAft>
                <a:spcPts val="0"/>
              </a:spcAft>
              <a:buClr>
                <a:schemeClr val="dk1"/>
              </a:buClr>
              <a:buSzPts val="1154"/>
              <a:buFont typeface="Calibri"/>
              <a:buChar char="●"/>
            </a:pPr>
            <a:r>
              <a:rPr lang="en-US" sz="1000" b="1" dirty="0" err="1">
                <a:solidFill>
                  <a:schemeClr val="dk1"/>
                </a:solidFill>
                <a:latin typeface="Merriweather"/>
                <a:ea typeface="Merriweather"/>
                <a:cs typeface="Merriweather"/>
                <a:sym typeface="Merriweather"/>
              </a:rPr>
              <a:t>Desaparece</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una</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transición</a:t>
            </a:r>
            <a:r>
              <a:rPr lang="en-US" sz="1000" b="1" dirty="0">
                <a:solidFill>
                  <a:schemeClr val="dk1"/>
                </a:solidFill>
                <a:latin typeface="Merriweather"/>
                <a:ea typeface="Merriweather"/>
                <a:cs typeface="Merriweather"/>
                <a:sym typeface="Merriweather"/>
              </a:rPr>
              <a:t> </a:t>
            </a:r>
            <a:r>
              <a:rPr lang="en-US" sz="1000" b="1" dirty="0" err="1">
                <a:solidFill>
                  <a:schemeClr val="dk1"/>
                </a:solidFill>
                <a:latin typeface="Merriweather"/>
                <a:ea typeface="Merriweather"/>
                <a:cs typeface="Merriweather"/>
                <a:sym typeface="Merriweather"/>
              </a:rPr>
              <a:t>esperada</a:t>
            </a:r>
            <a:endParaRPr sz="1000" b="1" dirty="0">
              <a:solidFill>
                <a:schemeClr val="dk1"/>
              </a:solidFill>
              <a:latin typeface="Merriweather"/>
              <a:ea typeface="Merriweather"/>
              <a:cs typeface="Merriweather"/>
              <a:sym typeface="Merriweather"/>
            </a:endParaRPr>
          </a:p>
          <a:p>
            <a:pPr marL="91440" marR="0" lvl="0" indent="-164746" algn="l" rtl="0">
              <a:lnSpc>
                <a:spcPct val="100000"/>
              </a:lnSpc>
              <a:spcBef>
                <a:spcPts val="0"/>
              </a:spcBef>
              <a:spcAft>
                <a:spcPts val="0"/>
              </a:spcAft>
              <a:buClr>
                <a:schemeClr val="accent1"/>
              </a:buClr>
              <a:buSzPts val="1154"/>
              <a:buFont typeface="Calibri"/>
              <a:buChar char="●"/>
            </a:pPr>
            <a:r>
              <a:rPr lang="en-US" sz="1000" b="1" dirty="0" err="1">
                <a:solidFill>
                  <a:schemeClr val="accent1"/>
                </a:solidFill>
                <a:latin typeface="Merriweather"/>
                <a:ea typeface="Merriweather"/>
                <a:cs typeface="Merriweather"/>
                <a:sym typeface="Merriweather"/>
              </a:rPr>
              <a:t>Una</a:t>
            </a:r>
            <a:r>
              <a:rPr lang="en-US" sz="1000" b="1" dirty="0">
                <a:solidFill>
                  <a:schemeClr val="accent1"/>
                </a:solidFill>
                <a:latin typeface="Merriweather"/>
                <a:ea typeface="Merriweather"/>
                <a:cs typeface="Merriweather"/>
                <a:sym typeface="Merriweather"/>
              </a:rPr>
              <a:t> </a:t>
            </a:r>
            <a:r>
              <a:rPr lang="en-US" sz="1000" b="1" dirty="0" err="1">
                <a:solidFill>
                  <a:schemeClr val="accent1"/>
                </a:solidFill>
                <a:latin typeface="Merriweather"/>
                <a:ea typeface="Merriweather"/>
                <a:cs typeface="Merriweather"/>
                <a:sym typeface="Merriweather"/>
              </a:rPr>
              <a:t>transición</a:t>
            </a:r>
            <a:r>
              <a:rPr lang="en-US" sz="1000" b="1" dirty="0">
                <a:solidFill>
                  <a:schemeClr val="accent1"/>
                </a:solidFill>
                <a:latin typeface="Merriweather"/>
                <a:ea typeface="Merriweather"/>
                <a:cs typeface="Merriweather"/>
                <a:sym typeface="Merriweather"/>
              </a:rPr>
              <a:t> </a:t>
            </a:r>
            <a:r>
              <a:rPr lang="en-US" sz="1000" b="1" i="1" dirty="0">
                <a:solidFill>
                  <a:schemeClr val="accent1"/>
                </a:solidFill>
                <a:latin typeface="Merriweather"/>
                <a:ea typeface="Merriweather"/>
                <a:cs typeface="Merriweather"/>
                <a:sym typeface="Merriweather"/>
              </a:rPr>
              <a:t>must</a:t>
            </a:r>
            <a:r>
              <a:rPr lang="en-US" sz="1000" b="1" dirty="0">
                <a:solidFill>
                  <a:schemeClr val="accent1"/>
                </a:solidFill>
                <a:latin typeface="Merriweather"/>
                <a:ea typeface="Merriweather"/>
                <a:cs typeface="Merriweather"/>
                <a:sym typeface="Merriweather"/>
              </a:rPr>
              <a:t> se </a:t>
            </a:r>
            <a:r>
              <a:rPr lang="en-US" sz="1000" b="1" dirty="0" err="1">
                <a:solidFill>
                  <a:schemeClr val="accent1"/>
                </a:solidFill>
                <a:latin typeface="Merriweather"/>
                <a:ea typeface="Merriweather"/>
                <a:cs typeface="Merriweather"/>
                <a:sym typeface="Merriweather"/>
              </a:rPr>
              <a:t>degrada</a:t>
            </a:r>
            <a:r>
              <a:rPr lang="en-US" sz="1000" b="1" dirty="0">
                <a:solidFill>
                  <a:schemeClr val="accent1"/>
                </a:solidFill>
                <a:latin typeface="Merriweather"/>
                <a:ea typeface="Merriweather"/>
                <a:cs typeface="Merriweather"/>
                <a:sym typeface="Merriweather"/>
              </a:rPr>
              <a:t> a </a:t>
            </a:r>
            <a:r>
              <a:rPr lang="en-US" sz="1000" b="1" i="1" dirty="0">
                <a:solidFill>
                  <a:schemeClr val="accent1"/>
                </a:solidFill>
                <a:latin typeface="Merriweather"/>
                <a:ea typeface="Merriweather"/>
                <a:cs typeface="Merriweather"/>
                <a:sym typeface="Merriweather"/>
              </a:rPr>
              <a:t>may</a:t>
            </a:r>
            <a:endParaRPr sz="1154" i="1" dirty="0">
              <a:solidFill>
                <a:schemeClr val="accent1"/>
              </a:solidFill>
              <a:latin typeface="Calibri"/>
              <a:ea typeface="Calibri"/>
              <a:cs typeface="Calibri"/>
              <a:sym typeface="Calibri"/>
            </a:endParaRPr>
          </a:p>
        </p:txBody>
      </p:sp>
      <p:sp>
        <p:nvSpPr>
          <p:cNvPr id="360" name="Google Shape;360;g3acec3b179c_1_97"/>
          <p:cNvSpPr/>
          <p:nvPr/>
        </p:nvSpPr>
        <p:spPr>
          <a:xfrm>
            <a:off x="685807" y="211716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1" name="Google Shape;361;g3acec3b179c_1_97"/>
          <p:cNvSpPr/>
          <p:nvPr/>
        </p:nvSpPr>
        <p:spPr>
          <a:xfrm>
            <a:off x="685790" y="373226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2" name="Google Shape;362;g3acec3b179c_1_97"/>
          <p:cNvSpPr/>
          <p:nvPr/>
        </p:nvSpPr>
        <p:spPr>
          <a:xfrm>
            <a:off x="4427057" y="230892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63" name="Google Shape;363;g3acec3b179c_1_97"/>
          <p:cNvSpPr/>
          <p:nvPr/>
        </p:nvSpPr>
        <p:spPr>
          <a:xfrm>
            <a:off x="4427057" y="3964100"/>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64" name="Google Shape;364;g3acec3b179c_1_97" descr="&lt;svg xmlns=&quot;http://www.w3.org/2000/svg&quot; height=&quot;48px&quot; viewBox=&quot;0 -960 960 960&quot; width=&quot;48px&quot; fill=&quot;#1f1f1f&quot;&gt;&lt;path d=&quot;M480-120q-63 0-114.5-35.5T282-247l-100 57-30-51 105-61q-5-17-9-34t-6-34H120v-60h122q2-17 6-34t9-34l-105-62 30-51 99 58q9-16 20-29.5t23-26.5q-2-8-3-15.5t-1-15.5q0-28 10.5-54.5T360-742l-66-65 42-43 71 70q17-10 35-15t38-5q20 0 38 5t35 15l71-70 42 43-66 66q18 21 28.5 47t10.5 54q0 8-.5 15t-2.5 15q12 13 22.5 26.5T678-554l100-56 30 51-105 60q6 17 9.5 34t5.5 35h122v60H718q-2 17-5.5 34.5T703-301l105 61-30 51-100-58q-32 56-83.5 91.5T480-120Zm-99-534q23-13 48-19.5t51-6.5q26 0 50.5 6.5T578-655q-6-33-35-59t-63-26q-34 0-63.5 26T381-654Zm99 474q77 0 128.5-69T660-400q0-75-48.5-147.5T480-620q-83 0-131.5 72.5T300-400q0 82 51.5 151T480-180Zm-30-100v-240h60v240h-60Z&quot;/&gt;&lt;/svg&gt;"/>
          <p:cNvPicPr preferRelativeResize="0"/>
          <p:nvPr/>
        </p:nvPicPr>
        <p:blipFill>
          <a:blip r:embed="rId3">
            <a:alphaModFix/>
          </a:blip>
          <a:stretch>
            <a:fillRect/>
          </a:stretch>
        </p:blipFill>
        <p:spPr>
          <a:xfrm>
            <a:off x="815700" y="2180916"/>
            <a:ext cx="762000" cy="762000"/>
          </a:xfrm>
          <a:prstGeom prst="rect">
            <a:avLst/>
          </a:prstGeom>
          <a:noFill/>
          <a:ln>
            <a:noFill/>
          </a:ln>
        </p:spPr>
      </p:pic>
      <p:pic>
        <p:nvPicPr>
          <p:cNvPr id="365" name="Google Shape;365;g3acec3b179c_1_97" descr="&lt;svg xmlns=&quot;http://www.w3.org/2000/svg&quot; height=&quot;48px&quot; viewBox=&quot;0 -960 960 960&quot; width=&quot;48px&quot; fill=&quot;#1f1f1f&quot;&gt;&lt;path d=&quot;M390-740h60v-60h-60v60Zm120 0v-60h60v60h-60ZM390-500v-60h60v60h-60Zm240-120v-60h60v60h-60Zm0 120v-60h60v60h-60Zm-120 0v-60h60v60h-60Zm120-240v-60h60v60h-60Zm-180 60v-60h60v60h-60ZM270-160v-640h60v60h60v60h-60v60h60v60h-60v400h-60Zm300-400v-60h60v60h-60Zm-120 0v-60h60v60h-60Zm-60-60v-60h60v60h-60Zm120 0v-60h60v60h-60Zm60-60v-60h60v60h-60Z&quot;/&gt;&lt;/svg&gt;"/>
          <p:cNvPicPr preferRelativeResize="0"/>
          <p:nvPr/>
        </p:nvPicPr>
        <p:blipFill>
          <a:blip r:embed="rId4">
            <a:alphaModFix/>
          </a:blip>
          <a:stretch>
            <a:fillRect/>
          </a:stretch>
        </p:blipFill>
        <p:spPr>
          <a:xfrm>
            <a:off x="4570207" y="2372675"/>
            <a:ext cx="762000" cy="762000"/>
          </a:xfrm>
          <a:prstGeom prst="rect">
            <a:avLst/>
          </a:prstGeom>
          <a:noFill/>
          <a:ln>
            <a:noFill/>
          </a:ln>
        </p:spPr>
      </p:pic>
      <p:pic>
        <p:nvPicPr>
          <p:cNvPr id="366" name="Google Shape;366;g3acec3b179c_1_97" descr="&lt;svg xmlns=&quot;http://www.w3.org/2000/svg&quot; height=&quot;48px&quot; viewBox=&quot;0 -960 960 960&quot; width=&quot;48px&quot; fill=&quot;#1f1f1f&quot;&gt;&lt;path d=&quot;m317-160-42-42 121-121H80v-60h316L275-504l42-42 193 193-193 193Zm326-254L450-607l193-193 42 42-121 121h316v60H564l121 121-42 42Z&quot;/&gt;&lt;/svg&gt;"/>
          <p:cNvPicPr preferRelativeResize="0"/>
          <p:nvPr/>
        </p:nvPicPr>
        <p:blipFill>
          <a:blip r:embed="rId5">
            <a:alphaModFix/>
          </a:blip>
          <a:stretch>
            <a:fillRect/>
          </a:stretch>
        </p:blipFill>
        <p:spPr>
          <a:xfrm>
            <a:off x="815696" y="3799250"/>
            <a:ext cx="762000" cy="762000"/>
          </a:xfrm>
          <a:prstGeom prst="rect">
            <a:avLst/>
          </a:prstGeom>
          <a:noFill/>
          <a:ln>
            <a:noFill/>
          </a:ln>
        </p:spPr>
      </p:pic>
      <p:sp>
        <p:nvSpPr>
          <p:cNvPr id="367" name="Google Shape;367;g3acec3b179c_1_97"/>
          <p:cNvSpPr txBox="1"/>
          <p:nvPr/>
        </p:nvSpPr>
        <p:spPr>
          <a:xfrm>
            <a:off x="1747246" y="3540389"/>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Ejecución comparativa</a:t>
            </a:r>
            <a:endParaRPr sz="1130" b="1">
              <a:solidFill>
                <a:srgbClr val="B45F06"/>
              </a:solidFill>
              <a:latin typeface="Merriweather"/>
              <a:ea typeface="Merriweather"/>
              <a:cs typeface="Merriweather"/>
              <a:sym typeface="Merriweather"/>
            </a:endParaRPr>
          </a:p>
        </p:txBody>
      </p:sp>
      <p:sp>
        <p:nvSpPr>
          <p:cNvPr id="368" name="Google Shape;368;g3acec3b179c_1_97"/>
          <p:cNvSpPr txBox="1"/>
          <p:nvPr/>
        </p:nvSpPr>
        <p:spPr>
          <a:xfrm>
            <a:off x="1747250" y="3844725"/>
            <a:ext cx="2462400" cy="10758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Una vez preparados el contrato original y la variante, ejecutamos Alloy4PA con cada uno, y comparamos los diagramas de transición obtenidos para ver si se cumple nuestra predicción.</a:t>
            </a:r>
            <a:endParaRPr sz="1154">
              <a:solidFill>
                <a:schemeClr val="dk1"/>
              </a:solidFill>
              <a:latin typeface="Calibri"/>
              <a:ea typeface="Calibri"/>
              <a:cs typeface="Calibri"/>
              <a:sym typeface="Calibri"/>
            </a:endParaRPr>
          </a:p>
        </p:txBody>
      </p:sp>
      <p:pic>
        <p:nvPicPr>
          <p:cNvPr id="369" name="Google Shape;369;g3acec3b179c_1_97" descr="&lt;svg xmlns=&quot;http://www.w3.org/2000/svg&quot; height=&quot;48px&quot; viewBox=&quot;0 -960 960 960&quot; width=&quot;48px&quot; fill=&quot;#1f1f1f&quot;&gt;&lt;path d=&quot;M479.98-280q14.02 0 23.52-9.48t9.5-23.5q0-14.02-9.48-23.52t-23.5-9.5q-14.02 0-23.52 9.48t-9.5 23.5q0 14.02 9.48 23.52t23.5 9.5ZM453-433h60v-253h-60v253Zm27.27 353q-82.74 0-155.5-31.5Q252-143 197.5-197.5t-86-127.34Q80-397.68 80-480.5t31.5-155.66Q143-709 197.5-763t127.34-85.5Q397.68-880 480.5-880t155.66 31.5Q709-817 763-763t85.5 127Q880-563 880-480.27q0 82.74-31.5 155.5Q817-252 763-197.68q-54 54.31-127 86Q563-80 480.27-80Zm.23-60Q622-140 721-239.5t99-241Q820-622 721.19-721T480-820q-141 0-240.5 98.81T140-480q0 141 99.5 240.5t241 99.5Zm-.5-340Z&quot;/&gt;&lt;/svg&gt;"/>
          <p:cNvPicPr preferRelativeResize="0"/>
          <p:nvPr/>
        </p:nvPicPr>
        <p:blipFill>
          <a:blip r:embed="rId6">
            <a:alphaModFix/>
          </a:blip>
          <a:stretch>
            <a:fillRect/>
          </a:stretch>
        </p:blipFill>
        <p:spPr>
          <a:xfrm>
            <a:off x="4570200" y="4027850"/>
            <a:ext cx="762000" cy="762000"/>
          </a:xfrm>
          <a:prstGeom prst="rect">
            <a:avLst/>
          </a:prstGeom>
          <a:noFill/>
          <a:ln>
            <a:noFill/>
          </a:ln>
        </p:spPr>
      </p:pic>
      <p:sp>
        <p:nvSpPr>
          <p:cNvPr id="370" name="Google Shape;370;g3acec3b179c_1_97"/>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3ad4012306b_0_30"/>
          <p:cNvSpPr txBox="1">
            <a:spLocks noGrp="1"/>
          </p:cNvSpPr>
          <p:nvPr>
            <p:ph type="title"/>
          </p:nvPr>
        </p:nvSpPr>
        <p:spPr>
          <a:xfrm>
            <a:off x="815125" y="55373"/>
            <a:ext cx="7772400" cy="11025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Simple Marketplace</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solidFill>
                  <a:schemeClr val="accent1"/>
                </a:solidFill>
                <a:latin typeface="Merriweather ExtraBold"/>
                <a:ea typeface="Merriweather ExtraBold"/>
                <a:cs typeface="Merriweather ExtraBold"/>
                <a:sym typeface="Merriweather ExtraBold"/>
              </a:rPr>
              <a:t>Primer </a:t>
            </a:r>
            <a:r>
              <a:rPr lang="en-US" sz="2000">
                <a:latin typeface="Merriweather ExtraBold"/>
                <a:ea typeface="Merriweather ExtraBold"/>
                <a:cs typeface="Merriweather ExtraBold"/>
                <a:sym typeface="Merriweather ExtraBold"/>
              </a:rPr>
              <a:t>acercamiento: Cambio </a:t>
            </a:r>
            <a:r>
              <a:rPr lang="en-US" sz="2000">
                <a:solidFill>
                  <a:schemeClr val="accent1"/>
                </a:solidFill>
                <a:latin typeface="Merriweather ExtraBold"/>
                <a:ea typeface="Merriweather ExtraBold"/>
                <a:cs typeface="Merriweather ExtraBold"/>
                <a:sym typeface="Merriweather ExtraBold"/>
              </a:rPr>
              <a:t>sencillo</a:t>
            </a:r>
            <a:r>
              <a:rPr lang="en-US" sz="2000">
                <a:latin typeface="Merriweather ExtraBold"/>
                <a:ea typeface="Merriweather ExtraBold"/>
                <a:cs typeface="Merriweather ExtraBold"/>
                <a:sym typeface="Merriweather ExtraBold"/>
              </a:rPr>
              <a:t> a contrato sencillo</a:t>
            </a:r>
            <a:endParaRPr sz="2000">
              <a:latin typeface="Merriweather ExtraBold"/>
              <a:ea typeface="Merriweather ExtraBold"/>
              <a:cs typeface="Merriweather ExtraBold"/>
              <a:sym typeface="Merriweather ExtraBold"/>
            </a:endParaRPr>
          </a:p>
        </p:txBody>
      </p:sp>
      <p:sp>
        <p:nvSpPr>
          <p:cNvPr id="377" name="Google Shape;377;g3ad4012306b_0_30"/>
          <p:cNvSpPr/>
          <p:nvPr/>
        </p:nvSpPr>
        <p:spPr>
          <a:xfrm>
            <a:off x="467602" y="1229166"/>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378" name="Google Shape;378;g3ad4012306b_0_30"/>
          <p:cNvSpPr/>
          <p:nvPr/>
        </p:nvSpPr>
        <p:spPr>
          <a:xfrm>
            <a:off x="467602" y="2880144"/>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79" name="Google Shape;379;g3ad4012306b_0_30"/>
          <p:cNvSpPr/>
          <p:nvPr/>
        </p:nvSpPr>
        <p:spPr>
          <a:xfrm>
            <a:off x="4229839" y="2006075"/>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80" name="Google Shape;380;g3ad4012306b_0_30"/>
          <p:cNvSpPr/>
          <p:nvPr/>
        </p:nvSpPr>
        <p:spPr>
          <a:xfrm>
            <a:off x="4229839" y="3504653"/>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381" name="Google Shape;381;g3ad4012306b_0_30"/>
          <p:cNvSpPr txBox="1"/>
          <p:nvPr/>
        </p:nvSpPr>
        <p:spPr>
          <a:xfrm>
            <a:off x="1002361" y="1340479"/>
            <a:ext cx="1535100" cy="3093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None/>
            </a:pPr>
            <a:r>
              <a:rPr lang="en-US" sz="1100" b="1">
                <a:solidFill>
                  <a:srgbClr val="B45F06"/>
                </a:solidFill>
                <a:latin typeface="Merriweather"/>
                <a:ea typeface="Merriweather"/>
                <a:cs typeface="Merriweather"/>
                <a:sym typeface="Merriweather"/>
              </a:rPr>
              <a:t>Un caso simple</a:t>
            </a:r>
            <a:endParaRPr sz="1100" b="1">
              <a:solidFill>
                <a:srgbClr val="B45F06"/>
              </a:solidFill>
              <a:latin typeface="Merriweather"/>
              <a:ea typeface="Merriweather"/>
              <a:cs typeface="Merriweather"/>
              <a:sym typeface="Merriweather"/>
            </a:endParaRPr>
          </a:p>
        </p:txBody>
      </p:sp>
      <p:sp>
        <p:nvSpPr>
          <p:cNvPr id="382" name="Google Shape;382;g3ad4012306b_0_30"/>
          <p:cNvSpPr txBox="1"/>
          <p:nvPr/>
        </p:nvSpPr>
        <p:spPr>
          <a:xfrm>
            <a:off x="1002354" y="2984859"/>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Introduciendo un bug trivial</a:t>
            </a:r>
            <a:endParaRPr sz="1130" b="1">
              <a:solidFill>
                <a:srgbClr val="B45F06"/>
              </a:solidFill>
              <a:latin typeface="Merriweather"/>
              <a:ea typeface="Merriweather"/>
              <a:cs typeface="Merriweather"/>
              <a:sym typeface="Merriweather"/>
            </a:endParaRPr>
          </a:p>
        </p:txBody>
      </p:sp>
      <p:sp>
        <p:nvSpPr>
          <p:cNvPr id="383" name="Google Shape;383;g3ad4012306b_0_30"/>
          <p:cNvSpPr txBox="1"/>
          <p:nvPr/>
        </p:nvSpPr>
        <p:spPr>
          <a:xfrm>
            <a:off x="1002362" y="1657895"/>
            <a:ext cx="2505300" cy="6015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Un contrato con pocas transiciones, para un primer acercamiento a la modificación de contratos.</a:t>
            </a:r>
            <a:endParaRPr sz="1000" b="1">
              <a:solidFill>
                <a:schemeClr val="dk1"/>
              </a:solidFill>
              <a:latin typeface="Merriweather"/>
              <a:ea typeface="Merriweather"/>
              <a:cs typeface="Merriweather"/>
              <a:sym typeface="Merriweather"/>
            </a:endParaRPr>
          </a:p>
        </p:txBody>
      </p:sp>
      <p:sp>
        <p:nvSpPr>
          <p:cNvPr id="384" name="Google Shape;384;g3ad4012306b_0_30"/>
          <p:cNvSpPr txBox="1"/>
          <p:nvPr/>
        </p:nvSpPr>
        <p:spPr>
          <a:xfrm>
            <a:off x="1002352" y="3272615"/>
            <a:ext cx="2644200" cy="7680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Se elimina una precondición para la función de aceptar oferta. Ahora se puede aceptar oferta aunque no exista ninguna.</a:t>
            </a:r>
            <a:endParaRPr sz="1000" b="1">
              <a:solidFill>
                <a:schemeClr val="dk1"/>
              </a:solidFill>
              <a:latin typeface="Merriweather"/>
              <a:ea typeface="Merriweather"/>
              <a:cs typeface="Merriweather"/>
              <a:sym typeface="Merriweather"/>
            </a:endParaRPr>
          </a:p>
        </p:txBody>
      </p:sp>
      <p:sp>
        <p:nvSpPr>
          <p:cNvPr id="385" name="Google Shape;385;g3ad4012306b_0_30"/>
          <p:cNvSpPr txBox="1"/>
          <p:nvPr/>
        </p:nvSpPr>
        <p:spPr>
          <a:xfrm>
            <a:off x="4778435" y="2117392"/>
            <a:ext cx="2388300" cy="3093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100" b="1">
                <a:solidFill>
                  <a:srgbClr val="B45F06"/>
                </a:solidFill>
                <a:latin typeface="Merriweather"/>
                <a:ea typeface="Merriweather"/>
                <a:cs typeface="Merriweather"/>
                <a:sym typeface="Merriweather"/>
              </a:rPr>
              <a:t>Funcionamiento del contrato</a:t>
            </a:r>
            <a:endParaRPr sz="1100" b="1">
              <a:solidFill>
                <a:srgbClr val="B45F06"/>
              </a:solidFill>
              <a:latin typeface="Merriweather"/>
              <a:ea typeface="Merriweather"/>
              <a:cs typeface="Merriweather"/>
              <a:sym typeface="Merriweather"/>
            </a:endParaRPr>
          </a:p>
        </p:txBody>
      </p:sp>
      <p:sp>
        <p:nvSpPr>
          <p:cNvPr id="386" name="Google Shape;386;g3ad4012306b_0_30"/>
          <p:cNvSpPr txBox="1"/>
          <p:nvPr/>
        </p:nvSpPr>
        <p:spPr>
          <a:xfrm>
            <a:off x="4787270" y="2434800"/>
            <a:ext cx="2584800" cy="7554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Un vendedor puede poner un producto a la venta, un comprador puede ofertar, y el vendedor puede aceptar o rechazar.</a:t>
            </a:r>
            <a:endParaRPr sz="1000" b="1">
              <a:solidFill>
                <a:schemeClr val="dk1"/>
              </a:solidFill>
              <a:latin typeface="Merriweather"/>
              <a:ea typeface="Merriweather"/>
              <a:cs typeface="Merriweather"/>
              <a:sym typeface="Merriweather"/>
            </a:endParaRPr>
          </a:p>
        </p:txBody>
      </p:sp>
      <p:sp>
        <p:nvSpPr>
          <p:cNvPr id="387" name="Google Shape;387;g3ad4012306b_0_30"/>
          <p:cNvSpPr txBox="1"/>
          <p:nvPr/>
        </p:nvSpPr>
        <p:spPr>
          <a:xfrm>
            <a:off x="4787279" y="3609376"/>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Efecto esperado</a:t>
            </a:r>
            <a:endParaRPr sz="1130" b="1">
              <a:solidFill>
                <a:srgbClr val="B45F06"/>
              </a:solidFill>
              <a:latin typeface="Merriweather"/>
              <a:ea typeface="Merriweather"/>
              <a:cs typeface="Merriweather"/>
              <a:sym typeface="Merriweather"/>
            </a:endParaRPr>
          </a:p>
        </p:txBody>
      </p:sp>
      <p:sp>
        <p:nvSpPr>
          <p:cNvPr id="388" name="Google Shape;388;g3ad4012306b_0_30"/>
          <p:cNvSpPr txBox="1"/>
          <p:nvPr/>
        </p:nvSpPr>
        <p:spPr>
          <a:xfrm>
            <a:off x="4787276" y="3913700"/>
            <a:ext cx="2584800" cy="6141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Al agregar un bug, el diagrama generado debería mostrar una transición extra que “saltea” un paso.</a:t>
            </a:r>
            <a:endParaRPr sz="1000" b="1">
              <a:solidFill>
                <a:schemeClr val="dk1"/>
              </a:solidFill>
              <a:latin typeface="Merriweather"/>
              <a:ea typeface="Merriweather"/>
              <a:cs typeface="Merriweather"/>
              <a:sym typeface="Merriweather"/>
            </a:endParaRPr>
          </a:p>
        </p:txBody>
      </p:sp>
      <p:sp>
        <p:nvSpPr>
          <p:cNvPr id="389" name="Google Shape;389;g3ad4012306b_0_30"/>
          <p:cNvSpPr/>
          <p:nvPr/>
        </p:nvSpPr>
        <p:spPr>
          <a:xfrm>
            <a:off x="7" y="150756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0" name="Google Shape;390;g3ad4012306b_0_30"/>
          <p:cNvSpPr/>
          <p:nvPr/>
        </p:nvSpPr>
        <p:spPr>
          <a:xfrm>
            <a:off x="-10" y="312266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1" name="Google Shape;391;g3ad4012306b_0_30"/>
          <p:cNvSpPr/>
          <p:nvPr/>
        </p:nvSpPr>
        <p:spPr>
          <a:xfrm>
            <a:off x="3741257" y="228447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92" name="Google Shape;392;g3ad4012306b_0_30"/>
          <p:cNvSpPr/>
          <p:nvPr/>
        </p:nvSpPr>
        <p:spPr>
          <a:xfrm>
            <a:off x="3741257" y="3811700"/>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393" name="Google Shape;393;g3ad4012306b_0_30" descr="&lt;svg xmlns=&quot;http://www.w3.org/2000/svg&quot; height=&quot;48px&quot; viewBox=&quot;0 -960 960 960&quot; width=&quot;48px&quot; fill=&quot;#1f1f1f&quot;&gt;&lt;path d=&quot;M705-128 447-388q-23 8-46 13t-47 5q-97.08 0-165.04-67.67Q121-505.33 121-602q0-31 8.16-60.39T152-718l145 145 92-86-149-149q25.91-15.16 54.96-23.58Q324-840 354-840q99.17 0 168.58 69.42Q592-701.17 592-602q0 24-5 47t-13 46l259 258q11 10.96 11 26.48T833-198l-76 70q-10.7 11-25.85 11Q716-117 705-128Zm28-57 40-40-273-273q16-21 24-49.5t8-54.5q0-75-55.5-127T350-782l102 104q9 9 8.5 21.5T451-635L318-510q-9.27 8-21.64 8-12.36 0-20.36-8l-98-97q3 77 54.67 127T354-430q25 0 53-8t49-24l277 277ZM476-484Z&quot;/&gt;&lt;/svg&gt;"/>
          <p:cNvPicPr preferRelativeResize="0"/>
          <p:nvPr/>
        </p:nvPicPr>
        <p:blipFill>
          <a:blip r:embed="rId3">
            <a:alphaModFix/>
          </a:blip>
          <a:stretch>
            <a:fillRect/>
          </a:stretch>
        </p:blipFill>
        <p:spPr>
          <a:xfrm>
            <a:off x="3871150" y="2360433"/>
            <a:ext cx="762000" cy="762000"/>
          </a:xfrm>
          <a:prstGeom prst="rect">
            <a:avLst/>
          </a:prstGeom>
          <a:noFill/>
          <a:ln>
            <a:noFill/>
          </a:ln>
        </p:spPr>
      </p:pic>
      <p:pic>
        <p:nvPicPr>
          <p:cNvPr id="394" name="Google Shape;394;g3ad4012306b_0_30" descr="&lt;svg xmlns=&quot;http://www.w3.org/2000/svg&quot; height=&quot;48px&quot; viewBox=&quot;0 -960 960 960&quot; width=&quot;48px&quot; fill=&quot;#1f1f1f&quot;&gt;&lt;path d=&quot;M600-360Zm-280 98q10 2 19.5 2H360q5.5 0 10.25-.25T380-261v121h440v-440H699q.5-5 .75-9.75T700-600v-20.5q0-9.5-2-19.5h122q24.75 0 42.38 17.62Q880-604.75 880-580v440q0 24.75-17.62 42.37Q844.75-80 820-80H380q-24.75 0-42.37-17.63Q320-115.25 320-140v-122Zm40-58q-117 0-198.5-81.5T80-600q0-117 81.5-198.5T360-880q117 0 198.5 81.5T640-600q0 117-81.5 198.5T360-320Zm-.21-60q91.21 0 155.71-64.29 64.5-64.29 64.5-155.5T515.71-755.5Q451.42-820 360.21-820T204.5-755.71Q140-691.42 140-600.21t64.29 155.71q64.29 64.5 155.5 64.5Zm.21-220Z&quot;/&gt;&lt;/svg&gt;"/>
          <p:cNvPicPr preferRelativeResize="0"/>
          <p:nvPr/>
        </p:nvPicPr>
        <p:blipFill>
          <a:blip r:embed="rId4">
            <a:alphaModFix/>
          </a:blip>
          <a:stretch>
            <a:fillRect/>
          </a:stretch>
        </p:blipFill>
        <p:spPr>
          <a:xfrm>
            <a:off x="107537" y="1568615"/>
            <a:ext cx="762000" cy="762000"/>
          </a:xfrm>
          <a:prstGeom prst="rect">
            <a:avLst/>
          </a:prstGeom>
          <a:noFill/>
          <a:ln>
            <a:noFill/>
          </a:ln>
        </p:spPr>
      </p:pic>
      <p:pic>
        <p:nvPicPr>
          <p:cNvPr id="395" name="Google Shape;395;g3ad4012306b_0_30" descr="&lt;svg xmlns=&quot;http://www.w3.org/2000/svg&quot; height=&quot;48px&quot; viewBox=&quot;0 -960 960 960&quot; width=&quot;48px&quot; fill=&quot;#1f1f1f&quot;&gt;&lt;path d=&quot;M480-120q-63 0-114.5-35.5T282-247l-100 57-30-51 105-61q-5-17-9-34t-6-34H120v-60h122q2-17 6-34t9-34l-105-62 30-51 99 58q9-16 20-29.5t23-26.5q-2-8-3-15.5t-1-15.5q0-28 10.5-54.5T360-742l-66-65 42-43 71 70q17-10 35-15t38-5q20 0 38 5t35 15l71-70 42 43-66 66q18 21 28.5 47t10.5 54q0 8-.5 15t-2.5 15q12 13 22.5 26.5T678-554l100-56 30 51-105 60q6 17 9.5 34t5.5 35h122v60H718q-2 17-5.5 34.5T703-301l105 61-30 51-100-58q-32 56-83.5 91.5T480-120Zm-99-534q23-13 48-19.5t51-6.5q26 0 50.5 6.5T578-655q-6-33-35-59t-63-26q-34 0-63.5 26T381-654Zm99 474q77 0 128.5-69T660-400q0-75-48.5-147.5T480-620q-83 0-131.5 72.5T300-400q0 82 51.5 151T480-180Zm-30-100v-240h60v240h-60Z&quot;/&gt;&lt;/svg&gt;"/>
          <p:cNvPicPr preferRelativeResize="0"/>
          <p:nvPr/>
        </p:nvPicPr>
        <p:blipFill>
          <a:blip r:embed="rId5">
            <a:alphaModFix/>
          </a:blip>
          <a:stretch>
            <a:fillRect/>
          </a:stretch>
        </p:blipFill>
        <p:spPr>
          <a:xfrm>
            <a:off x="129900" y="3186416"/>
            <a:ext cx="762000" cy="762000"/>
          </a:xfrm>
          <a:prstGeom prst="rect">
            <a:avLst/>
          </a:prstGeom>
          <a:noFill/>
          <a:ln>
            <a:noFill/>
          </a:ln>
        </p:spPr>
      </p:pic>
      <p:pic>
        <p:nvPicPr>
          <p:cNvPr id="396" name="Google Shape;396;g3ad4012306b_0_30" descr="&lt;svg xmlns=&quot;http://www.w3.org/2000/svg&quot; height=&quot;48px&quot; viewBox=&quot;0 -960 960 960&quot; width=&quot;48px&quot; fill=&quot;#1f1f1f&quot;&gt;&lt;path d=&quot;M390-740h60v-60h-60v60Zm120 0v-60h60v60h-60ZM390-500v-60h60v60h-60Zm240-120v-60h60v60h-60Zm0 120v-60h60v60h-60Zm-120 0v-60h60v60h-60Zm120-240v-60h60v60h-60Zm-180 60v-60h60v60h-60ZM270-160v-640h60v60h60v60h-60v60h60v60h-60v400h-60Zm300-400v-60h60v60h-60Zm-120 0v-60h60v60h-60Zm-60-60v-60h60v60h-60Zm120 0v-60h60v60h-60Zm60-60v-60h60v60h-60Z&quot;/&gt;&lt;/svg&gt;"/>
          <p:cNvPicPr preferRelativeResize="0"/>
          <p:nvPr/>
        </p:nvPicPr>
        <p:blipFill>
          <a:blip r:embed="rId6">
            <a:alphaModFix/>
          </a:blip>
          <a:stretch>
            <a:fillRect/>
          </a:stretch>
        </p:blipFill>
        <p:spPr>
          <a:xfrm>
            <a:off x="3871150" y="3846800"/>
            <a:ext cx="762000" cy="762000"/>
          </a:xfrm>
          <a:prstGeom prst="rect">
            <a:avLst/>
          </a:prstGeom>
          <a:noFill/>
          <a:ln>
            <a:noFill/>
          </a:ln>
        </p:spPr>
      </p:pic>
      <p:sp>
        <p:nvSpPr>
          <p:cNvPr id="397" name="Google Shape;397;g3ad4012306b_0_30"/>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398" name="Google Shape;398;g3ad4012306b_0_30"/>
          <p:cNvPicPr preferRelativeResize="0"/>
          <p:nvPr/>
        </p:nvPicPr>
        <p:blipFill>
          <a:blip r:embed="rId7">
            <a:alphaModFix/>
          </a:blip>
          <a:stretch>
            <a:fillRect/>
          </a:stretch>
        </p:blipFill>
        <p:spPr>
          <a:xfrm>
            <a:off x="7634772" y="1157875"/>
            <a:ext cx="1416373" cy="350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3ab9e56d350_0_25"/>
          <p:cNvSpPr txBox="1"/>
          <p:nvPr/>
        </p:nvSpPr>
        <p:spPr>
          <a:xfrm>
            <a:off x="4566329" y="4490925"/>
            <a:ext cx="1088400" cy="3609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3200" b="0" i="0" u="none" strike="noStrike" cap="none">
                <a:solidFill>
                  <a:schemeClr val="dk1"/>
                </a:solidFill>
                <a:latin typeface="Calibri"/>
                <a:ea typeface="Calibri"/>
                <a:cs typeface="Calibri"/>
                <a:sym typeface="Calibri"/>
              </a:rPr>
              <a:t>Original</a:t>
            </a:r>
            <a:endParaRPr sz="3200" b="0" i="0" u="none" strike="noStrike" cap="none">
              <a:solidFill>
                <a:schemeClr val="dk1"/>
              </a:solidFill>
              <a:latin typeface="Calibri"/>
              <a:ea typeface="Calibri"/>
              <a:cs typeface="Calibri"/>
              <a:sym typeface="Calibri"/>
            </a:endParaRPr>
          </a:p>
        </p:txBody>
      </p:sp>
      <p:sp>
        <p:nvSpPr>
          <p:cNvPr id="404" name="Google Shape;404;g3ab9e56d350_0_25"/>
          <p:cNvSpPr txBox="1"/>
          <p:nvPr/>
        </p:nvSpPr>
        <p:spPr>
          <a:xfrm>
            <a:off x="6961371" y="4490921"/>
            <a:ext cx="1088400" cy="360900"/>
          </a:xfrm>
          <a:prstGeom prst="rect">
            <a:avLst/>
          </a:prstGeom>
          <a:noFill/>
          <a:ln>
            <a:noFill/>
          </a:ln>
        </p:spPr>
        <p:txBody>
          <a:bodyPr spcFirstLastPara="1" wrap="square" lIns="91425" tIns="91425" rIns="91425" bIns="91425" anchor="t" anchorCtr="0">
            <a:normAutofit fontScale="325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3200" b="0" i="0" u="none" strike="noStrike" cap="none">
                <a:solidFill>
                  <a:schemeClr val="dk1"/>
                </a:solidFill>
                <a:latin typeface="Calibri"/>
                <a:ea typeface="Calibri"/>
                <a:cs typeface="Calibri"/>
                <a:sym typeface="Calibri"/>
              </a:rPr>
              <a:t>Bug agrega</a:t>
            </a:r>
            <a:r>
              <a:rPr lang="en-US" sz="3200">
                <a:solidFill>
                  <a:schemeClr val="dk1"/>
                </a:solidFill>
                <a:latin typeface="Calibri"/>
                <a:ea typeface="Calibri"/>
                <a:cs typeface="Calibri"/>
                <a:sym typeface="Calibri"/>
              </a:rPr>
              <a:t>do</a:t>
            </a:r>
            <a:endParaRPr sz="3200" b="0" i="0" u="none" strike="noStrike" cap="none">
              <a:solidFill>
                <a:schemeClr val="dk1"/>
              </a:solidFill>
              <a:latin typeface="Calibri"/>
              <a:ea typeface="Calibri"/>
              <a:cs typeface="Calibri"/>
              <a:sym typeface="Calibri"/>
            </a:endParaRPr>
          </a:p>
        </p:txBody>
      </p:sp>
      <p:pic>
        <p:nvPicPr>
          <p:cNvPr id="405" name="Google Shape;405;g3ab9e56d350_0_25" title="alloy marketplace.png"/>
          <p:cNvPicPr preferRelativeResize="0"/>
          <p:nvPr/>
        </p:nvPicPr>
        <p:blipFill rotWithShape="1">
          <a:blip r:embed="rId3">
            <a:alphaModFix/>
          </a:blip>
          <a:srcRect/>
          <a:stretch/>
        </p:blipFill>
        <p:spPr>
          <a:xfrm>
            <a:off x="451925" y="1225104"/>
            <a:ext cx="3468900" cy="1189700"/>
          </a:xfrm>
          <a:prstGeom prst="rect">
            <a:avLst/>
          </a:prstGeom>
          <a:noFill/>
          <a:ln>
            <a:noFill/>
          </a:ln>
        </p:spPr>
      </p:pic>
      <p:sp>
        <p:nvSpPr>
          <p:cNvPr id="406" name="Google Shape;406;g3ab9e56d350_0_25"/>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Simple Marketplace</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solidFill>
                  <a:schemeClr val="accent1"/>
                </a:solidFill>
                <a:latin typeface="Merriweather ExtraBold"/>
                <a:ea typeface="Merriweather ExtraBold"/>
                <a:cs typeface="Merriweather ExtraBold"/>
                <a:sym typeface="Merriweather ExtraBold"/>
              </a:rPr>
              <a:t>Resultados</a:t>
            </a:r>
            <a:r>
              <a:rPr lang="en-US" sz="2000">
                <a:latin typeface="Merriweather ExtraBold"/>
                <a:ea typeface="Merriweather ExtraBold"/>
                <a:cs typeface="Merriweather ExtraBold"/>
                <a:sym typeface="Merriweather ExtraBold"/>
              </a:rPr>
              <a:t>: transición</a:t>
            </a:r>
            <a:r>
              <a:rPr lang="en-US" sz="2000">
                <a:solidFill>
                  <a:schemeClr val="accent1"/>
                </a:solidFill>
                <a:latin typeface="Merriweather ExtraBold"/>
                <a:ea typeface="Merriweather ExtraBold"/>
                <a:cs typeface="Merriweather ExtraBold"/>
                <a:sym typeface="Merriweather ExtraBold"/>
              </a:rPr>
              <a:t> anómala</a:t>
            </a:r>
            <a:endParaRPr sz="2000">
              <a:latin typeface="Merriweather ExtraBold"/>
              <a:ea typeface="Merriweather ExtraBold"/>
              <a:cs typeface="Merriweather ExtraBold"/>
              <a:sym typeface="Merriweather ExtraBold"/>
            </a:endParaRPr>
          </a:p>
        </p:txBody>
      </p:sp>
      <p:sp>
        <p:nvSpPr>
          <p:cNvPr id="407" name="Google Shape;407;g3ab9e56d350_0_25"/>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408" name="Google Shape;408;g3ab9e56d350_0_25"/>
          <p:cNvPicPr preferRelativeResize="0"/>
          <p:nvPr/>
        </p:nvPicPr>
        <p:blipFill>
          <a:blip r:embed="rId4">
            <a:alphaModFix/>
          </a:blip>
          <a:stretch>
            <a:fillRect/>
          </a:stretch>
        </p:blipFill>
        <p:spPr>
          <a:xfrm>
            <a:off x="6424437" y="1323175"/>
            <a:ext cx="2162275" cy="3114350"/>
          </a:xfrm>
          <a:prstGeom prst="rect">
            <a:avLst/>
          </a:prstGeom>
          <a:noFill/>
          <a:ln>
            <a:noFill/>
          </a:ln>
        </p:spPr>
      </p:pic>
      <p:pic>
        <p:nvPicPr>
          <p:cNvPr id="409" name="Google Shape;409;g3ab9e56d350_0_25"/>
          <p:cNvPicPr preferRelativeResize="0"/>
          <p:nvPr/>
        </p:nvPicPr>
        <p:blipFill>
          <a:blip r:embed="rId5">
            <a:alphaModFix/>
          </a:blip>
          <a:stretch>
            <a:fillRect/>
          </a:stretch>
        </p:blipFill>
        <p:spPr>
          <a:xfrm>
            <a:off x="4466613" y="1264712"/>
            <a:ext cx="1287825" cy="3186550"/>
          </a:xfrm>
          <a:prstGeom prst="rect">
            <a:avLst/>
          </a:prstGeom>
          <a:noFill/>
          <a:ln>
            <a:noFill/>
          </a:ln>
        </p:spPr>
      </p:pic>
      <p:sp>
        <p:nvSpPr>
          <p:cNvPr id="410" name="Google Shape;410;g3ab9e56d350_0_25"/>
          <p:cNvSpPr/>
          <p:nvPr/>
        </p:nvSpPr>
        <p:spPr>
          <a:xfrm>
            <a:off x="1325075" y="2489475"/>
            <a:ext cx="1722600" cy="8172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11" name="Google Shape;411;g3ab9e56d350_0_25"/>
          <p:cNvSpPr txBox="1"/>
          <p:nvPr/>
        </p:nvSpPr>
        <p:spPr>
          <a:xfrm>
            <a:off x="1328375" y="2641547"/>
            <a:ext cx="1713600" cy="5421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Así modificamos el código para eliminar la precondición.</a:t>
            </a:r>
            <a:endParaRPr sz="947" b="1">
              <a:solidFill>
                <a:schemeClr val="dk1"/>
              </a:solidFill>
              <a:latin typeface="Merriweather"/>
              <a:ea typeface="Merriweather"/>
              <a:cs typeface="Merriweather"/>
              <a:sym typeface="Merriweather"/>
            </a:endParaRPr>
          </a:p>
        </p:txBody>
      </p:sp>
      <p:sp>
        <p:nvSpPr>
          <p:cNvPr id="412" name="Google Shape;412;g3ab9e56d350_0_25"/>
          <p:cNvSpPr/>
          <p:nvPr/>
        </p:nvSpPr>
        <p:spPr>
          <a:xfrm>
            <a:off x="243600" y="3853625"/>
            <a:ext cx="1722600" cy="8172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13" name="Google Shape;413;g3ab9e56d350_0_25"/>
          <p:cNvSpPr txBox="1"/>
          <p:nvPr/>
        </p:nvSpPr>
        <p:spPr>
          <a:xfrm>
            <a:off x="246902" y="4024935"/>
            <a:ext cx="1713600" cy="5421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Al ejecutar, queda verificado que la predicción se cumplió.</a:t>
            </a:r>
            <a:endParaRPr sz="947" b="1">
              <a:solidFill>
                <a:schemeClr val="dk1"/>
              </a:solidFill>
              <a:latin typeface="Merriweather"/>
              <a:ea typeface="Merriweather"/>
              <a:cs typeface="Merriweather"/>
              <a:sym typeface="Merriweather"/>
            </a:endParaRPr>
          </a:p>
        </p:txBody>
      </p:sp>
      <p:sp>
        <p:nvSpPr>
          <p:cNvPr id="414" name="Google Shape;414;g3ab9e56d350_0_25"/>
          <p:cNvSpPr/>
          <p:nvPr/>
        </p:nvSpPr>
        <p:spPr>
          <a:xfrm>
            <a:off x="2289625" y="3853625"/>
            <a:ext cx="1722600" cy="8172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15" name="Google Shape;415;g3ab9e56d350_0_25"/>
          <p:cNvSpPr txBox="1"/>
          <p:nvPr/>
        </p:nvSpPr>
        <p:spPr>
          <a:xfrm>
            <a:off x="2289627" y="3944818"/>
            <a:ext cx="17136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En la versión con el bug, aparece la transición que “saltea” un paso del flujo normal.</a:t>
            </a:r>
            <a:endParaRPr sz="947" b="1">
              <a:solidFill>
                <a:schemeClr val="dk1"/>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3ab9e56d350_0_39"/>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Rock-Paper-Scissors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latin typeface="Merriweather ExtraBold"/>
                <a:ea typeface="Merriweather ExtraBold"/>
                <a:cs typeface="Merriweather ExtraBold"/>
                <a:sym typeface="Merriweather ExtraBold"/>
              </a:rPr>
              <a:t>Generando un </a:t>
            </a:r>
            <a:r>
              <a:rPr lang="en-US" sz="2000">
                <a:solidFill>
                  <a:schemeClr val="accent1"/>
                </a:solidFill>
                <a:latin typeface="Merriweather ExtraBold"/>
                <a:ea typeface="Merriweather ExtraBold"/>
                <a:cs typeface="Merriweather ExtraBold"/>
                <a:sym typeface="Merriweather ExtraBold"/>
              </a:rPr>
              <a:t>bug </a:t>
            </a:r>
            <a:r>
              <a:rPr lang="en-US" sz="2000">
                <a:latin typeface="Merriweather ExtraBold"/>
                <a:ea typeface="Merriweather ExtraBold"/>
                <a:cs typeface="Merriweather ExtraBold"/>
                <a:sym typeface="Merriweather ExtraBold"/>
              </a:rPr>
              <a:t>para que la herramienta lo </a:t>
            </a:r>
            <a:r>
              <a:rPr lang="en-US" sz="2000">
                <a:solidFill>
                  <a:schemeClr val="accent1"/>
                </a:solidFill>
                <a:latin typeface="Merriweather ExtraBold"/>
                <a:ea typeface="Merriweather ExtraBold"/>
                <a:cs typeface="Merriweather ExtraBold"/>
                <a:sym typeface="Merriweather ExtraBold"/>
              </a:rPr>
              <a:t>revele</a:t>
            </a:r>
            <a:endParaRPr sz="2000">
              <a:latin typeface="Merriweather ExtraBold"/>
              <a:ea typeface="Merriweather ExtraBold"/>
              <a:cs typeface="Merriweather ExtraBold"/>
              <a:sym typeface="Merriweather ExtraBold"/>
            </a:endParaRPr>
          </a:p>
        </p:txBody>
      </p:sp>
      <p:sp>
        <p:nvSpPr>
          <p:cNvPr id="421" name="Google Shape;421;g3ab9e56d350_0_39"/>
          <p:cNvSpPr/>
          <p:nvPr/>
        </p:nvSpPr>
        <p:spPr>
          <a:xfrm>
            <a:off x="1302182" y="1230800"/>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422" name="Google Shape;422;g3ab9e56d350_0_39"/>
          <p:cNvSpPr/>
          <p:nvPr/>
        </p:nvSpPr>
        <p:spPr>
          <a:xfrm>
            <a:off x="1302182" y="2729378"/>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423" name="Google Shape;423;g3ab9e56d350_0_39"/>
          <p:cNvSpPr/>
          <p:nvPr/>
        </p:nvSpPr>
        <p:spPr>
          <a:xfrm>
            <a:off x="5184986" y="2035870"/>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424" name="Google Shape;424;g3ab9e56d350_0_39"/>
          <p:cNvSpPr/>
          <p:nvPr/>
        </p:nvSpPr>
        <p:spPr>
          <a:xfrm>
            <a:off x="5184986" y="3534448"/>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425" name="Google Shape;425;g3ab9e56d350_0_39"/>
          <p:cNvSpPr txBox="1"/>
          <p:nvPr/>
        </p:nvSpPr>
        <p:spPr>
          <a:xfrm>
            <a:off x="1876987" y="1342100"/>
            <a:ext cx="1848600" cy="3093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None/>
            </a:pPr>
            <a:r>
              <a:rPr lang="en-US" sz="1100" b="1">
                <a:solidFill>
                  <a:srgbClr val="B45F06"/>
                </a:solidFill>
                <a:latin typeface="Merriweather"/>
                <a:ea typeface="Merriweather"/>
                <a:cs typeface="Merriweather"/>
                <a:sym typeface="Merriweather"/>
              </a:rPr>
              <a:t>Un caso más ambicioso</a:t>
            </a:r>
            <a:endParaRPr sz="1100" b="1">
              <a:solidFill>
                <a:srgbClr val="B45F06"/>
              </a:solidFill>
              <a:latin typeface="Merriweather"/>
              <a:ea typeface="Merriweather"/>
              <a:cs typeface="Merriweather"/>
              <a:sym typeface="Merriweather"/>
            </a:endParaRPr>
          </a:p>
        </p:txBody>
      </p:sp>
      <p:sp>
        <p:nvSpPr>
          <p:cNvPr id="426" name="Google Shape;426;g3ab9e56d350_0_39"/>
          <p:cNvSpPr txBox="1"/>
          <p:nvPr/>
        </p:nvSpPr>
        <p:spPr>
          <a:xfrm>
            <a:off x="1836935" y="2834093"/>
            <a:ext cx="2462400" cy="3216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00" b="1">
                <a:solidFill>
                  <a:srgbClr val="B45F06"/>
                </a:solidFill>
                <a:latin typeface="Merriweather"/>
                <a:ea typeface="Merriweather"/>
                <a:cs typeface="Merriweather"/>
                <a:sym typeface="Merriweather"/>
              </a:rPr>
              <a:t>Introduciendo un bug</a:t>
            </a:r>
            <a:endParaRPr sz="1100" b="1">
              <a:solidFill>
                <a:srgbClr val="B45F06"/>
              </a:solidFill>
              <a:latin typeface="Merriweather"/>
              <a:ea typeface="Merriweather"/>
              <a:cs typeface="Merriweather"/>
              <a:sym typeface="Merriweather"/>
            </a:endParaRPr>
          </a:p>
        </p:txBody>
      </p:sp>
      <p:sp>
        <p:nvSpPr>
          <p:cNvPr id="427" name="Google Shape;427;g3ab9e56d350_0_39"/>
          <p:cNvSpPr txBox="1"/>
          <p:nvPr/>
        </p:nvSpPr>
        <p:spPr>
          <a:xfrm>
            <a:off x="1877002" y="1659529"/>
            <a:ext cx="2505300" cy="9096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Este es un desafío más grande: introducir un bug que convierta una transición </a:t>
            </a:r>
            <a:r>
              <a:rPr lang="en-US" sz="1000" b="1" i="1">
                <a:solidFill>
                  <a:schemeClr val="dk1"/>
                </a:solidFill>
                <a:latin typeface="Merriweather"/>
                <a:ea typeface="Merriweather"/>
                <a:cs typeface="Merriweather"/>
                <a:sym typeface="Merriweather"/>
              </a:rPr>
              <a:t>must</a:t>
            </a:r>
            <a:r>
              <a:rPr lang="en-US" sz="1000" b="1">
                <a:solidFill>
                  <a:schemeClr val="dk1"/>
                </a:solidFill>
                <a:latin typeface="Merriweather"/>
                <a:ea typeface="Merriweather"/>
                <a:cs typeface="Merriweather"/>
                <a:sym typeface="Merriweather"/>
              </a:rPr>
              <a:t> en una </a:t>
            </a:r>
            <a:r>
              <a:rPr lang="en-US" sz="1000" b="1" i="1">
                <a:solidFill>
                  <a:schemeClr val="dk1"/>
                </a:solidFill>
                <a:latin typeface="Merriweather"/>
                <a:ea typeface="Merriweather"/>
                <a:cs typeface="Merriweather"/>
                <a:sym typeface="Merriweather"/>
              </a:rPr>
              <a:t>may</a:t>
            </a:r>
            <a:r>
              <a:rPr lang="en-US" sz="1000" b="1">
                <a:solidFill>
                  <a:schemeClr val="dk1"/>
                </a:solidFill>
                <a:latin typeface="Merriweather"/>
                <a:ea typeface="Merriweather"/>
                <a:cs typeface="Merriweather"/>
                <a:sym typeface="Merriweather"/>
              </a:rPr>
              <a:t>.</a:t>
            </a:r>
            <a:endParaRPr sz="1000" b="1">
              <a:solidFill>
                <a:schemeClr val="dk1"/>
              </a:solidFill>
              <a:latin typeface="Merriweather"/>
              <a:ea typeface="Merriweather"/>
              <a:cs typeface="Merriweather"/>
              <a:sym typeface="Merriweather"/>
            </a:endParaRPr>
          </a:p>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Todas las transiciones de este contrato son </a:t>
            </a:r>
            <a:r>
              <a:rPr lang="en-US" sz="1000" b="1" i="1">
                <a:solidFill>
                  <a:schemeClr val="dk1"/>
                </a:solidFill>
                <a:latin typeface="Merriweather"/>
                <a:ea typeface="Merriweather"/>
                <a:cs typeface="Merriweather"/>
                <a:sym typeface="Merriweather"/>
              </a:rPr>
              <a:t>must</a:t>
            </a:r>
            <a:r>
              <a:rPr lang="en-US" sz="1000" b="1">
                <a:solidFill>
                  <a:schemeClr val="dk1"/>
                </a:solidFill>
                <a:latin typeface="Merriweather"/>
                <a:ea typeface="Merriweather"/>
                <a:cs typeface="Merriweather"/>
                <a:sym typeface="Merriweather"/>
              </a:rPr>
              <a:t>.</a:t>
            </a:r>
            <a:endParaRPr sz="1000" b="1">
              <a:solidFill>
                <a:schemeClr val="dk1"/>
              </a:solidFill>
              <a:latin typeface="Merriweather"/>
              <a:ea typeface="Merriweather"/>
              <a:cs typeface="Merriweather"/>
              <a:sym typeface="Merriweather"/>
            </a:endParaRPr>
          </a:p>
        </p:txBody>
      </p:sp>
      <p:sp>
        <p:nvSpPr>
          <p:cNvPr id="428" name="Google Shape;428;g3ab9e56d350_0_39"/>
          <p:cNvSpPr txBox="1"/>
          <p:nvPr/>
        </p:nvSpPr>
        <p:spPr>
          <a:xfrm>
            <a:off x="1836933" y="3121848"/>
            <a:ext cx="2644200" cy="9219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El contrato incluye un pozo como premio para el ganador, pero no permite llenarlo. Agreguemos una precondición que exija un pozo mayor que 0 para revelar el resultado.</a:t>
            </a:r>
            <a:endParaRPr sz="1000" b="1">
              <a:solidFill>
                <a:schemeClr val="dk1"/>
              </a:solidFill>
              <a:latin typeface="Merriweather"/>
              <a:ea typeface="Merriweather"/>
              <a:cs typeface="Merriweather"/>
              <a:sym typeface="Merriweather"/>
            </a:endParaRPr>
          </a:p>
        </p:txBody>
      </p:sp>
      <p:sp>
        <p:nvSpPr>
          <p:cNvPr id="429" name="Google Shape;429;g3ab9e56d350_0_39"/>
          <p:cNvSpPr txBox="1"/>
          <p:nvPr/>
        </p:nvSpPr>
        <p:spPr>
          <a:xfrm>
            <a:off x="5770854" y="2147187"/>
            <a:ext cx="2388300" cy="3093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100" b="1">
                <a:solidFill>
                  <a:srgbClr val="B45F06"/>
                </a:solidFill>
                <a:latin typeface="Merriweather"/>
                <a:ea typeface="Merriweather"/>
                <a:cs typeface="Merriweather"/>
                <a:sym typeface="Merriweather"/>
              </a:rPr>
              <a:t>Funcionamiento del contrato</a:t>
            </a:r>
            <a:endParaRPr sz="1100" b="1">
              <a:solidFill>
                <a:srgbClr val="B45F06"/>
              </a:solidFill>
              <a:latin typeface="Merriweather"/>
              <a:ea typeface="Merriweather"/>
              <a:cs typeface="Merriweather"/>
              <a:sym typeface="Merriweather"/>
            </a:endParaRPr>
          </a:p>
        </p:txBody>
      </p:sp>
      <p:sp>
        <p:nvSpPr>
          <p:cNvPr id="430" name="Google Shape;430;g3ab9e56d350_0_39"/>
          <p:cNvSpPr txBox="1"/>
          <p:nvPr/>
        </p:nvSpPr>
        <p:spPr>
          <a:xfrm>
            <a:off x="5779689" y="2434778"/>
            <a:ext cx="2584800" cy="909600"/>
          </a:xfrm>
          <a:prstGeom prst="rect">
            <a:avLst/>
          </a:prstGeom>
          <a:noFill/>
          <a:ln>
            <a:noFill/>
          </a:ln>
        </p:spPr>
        <p:txBody>
          <a:bodyPr spcFirstLastPara="1" wrap="square" lIns="69225" tIns="69225" rIns="69225" bIns="69225"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Este contrato modela un juego de piedra, papel, o tijera. Permite que los jugadores 1 y 2 hagan sus jugadas en cualquier orden, y luego revisa el resultado de la partida.</a:t>
            </a:r>
            <a:endParaRPr sz="1000" b="1">
              <a:solidFill>
                <a:schemeClr val="dk1"/>
              </a:solidFill>
              <a:latin typeface="Merriweather"/>
              <a:ea typeface="Merriweather"/>
              <a:cs typeface="Merriweather"/>
              <a:sym typeface="Merriweather"/>
            </a:endParaRPr>
          </a:p>
        </p:txBody>
      </p:sp>
      <p:sp>
        <p:nvSpPr>
          <p:cNvPr id="431" name="Google Shape;431;g3ab9e56d350_0_39"/>
          <p:cNvSpPr txBox="1"/>
          <p:nvPr/>
        </p:nvSpPr>
        <p:spPr>
          <a:xfrm>
            <a:off x="5770847" y="3613735"/>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Efecto esperado</a:t>
            </a:r>
            <a:endParaRPr sz="1130" b="1">
              <a:solidFill>
                <a:srgbClr val="B45F06"/>
              </a:solidFill>
              <a:latin typeface="Merriweather"/>
              <a:ea typeface="Merriweather"/>
              <a:cs typeface="Merriweather"/>
              <a:sym typeface="Merriweather"/>
            </a:endParaRPr>
          </a:p>
        </p:txBody>
      </p:sp>
      <p:sp>
        <p:nvSpPr>
          <p:cNvPr id="432" name="Google Shape;432;g3ab9e56d350_0_39"/>
          <p:cNvSpPr txBox="1"/>
          <p:nvPr/>
        </p:nvSpPr>
        <p:spPr>
          <a:xfrm>
            <a:off x="5763400" y="3873325"/>
            <a:ext cx="2584800" cy="10758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Este cambio permite empezar con el pozo en 0, pero solo se puede concluir si es mayor que 0. </a:t>
            </a:r>
            <a:endParaRPr sz="1000" b="1">
              <a:solidFill>
                <a:schemeClr val="dk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Algunas ejecuciones no se pueden completar, y por eso la transición de determinar ganador será </a:t>
            </a:r>
            <a:r>
              <a:rPr lang="en-US" sz="1000" b="1" i="1">
                <a:solidFill>
                  <a:schemeClr val="dk1"/>
                </a:solidFill>
                <a:latin typeface="Merriweather"/>
                <a:ea typeface="Merriweather"/>
                <a:cs typeface="Merriweather"/>
                <a:sym typeface="Merriweather"/>
              </a:rPr>
              <a:t>may</a:t>
            </a:r>
            <a:r>
              <a:rPr lang="en-US" sz="1000" b="1">
                <a:solidFill>
                  <a:schemeClr val="dk1"/>
                </a:solidFill>
                <a:latin typeface="Merriweather"/>
                <a:ea typeface="Merriweather"/>
                <a:cs typeface="Merriweather"/>
                <a:sym typeface="Merriweather"/>
              </a:rPr>
              <a:t>.</a:t>
            </a:r>
            <a:endParaRPr sz="1000" b="1">
              <a:solidFill>
                <a:schemeClr val="dk1"/>
              </a:solidFill>
              <a:latin typeface="Merriweather"/>
              <a:ea typeface="Merriweather"/>
              <a:cs typeface="Merriweather"/>
              <a:sym typeface="Merriweather"/>
            </a:endParaRPr>
          </a:p>
        </p:txBody>
      </p:sp>
      <p:sp>
        <p:nvSpPr>
          <p:cNvPr id="433" name="Google Shape;433;g3ab9e56d350_0_39"/>
          <p:cNvSpPr/>
          <p:nvPr/>
        </p:nvSpPr>
        <p:spPr>
          <a:xfrm>
            <a:off x="834588" y="1509191"/>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4" name="Google Shape;434;g3ab9e56d350_0_39"/>
          <p:cNvSpPr/>
          <p:nvPr/>
        </p:nvSpPr>
        <p:spPr>
          <a:xfrm>
            <a:off x="815121" y="300776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35" name="Google Shape;435;g3ab9e56d350_0_39" descr="&lt;svg xmlns=&quot;http://www.w3.org/2000/svg&quot; height=&quot;48px&quot; viewBox=&quot;0 -960 960 960&quot; width=&quot;48px&quot; fill=&quot;#1f1f1f&quot;&gt;&lt;path d=&quot;M480-120q-63 0-114.5-35.5T282-247l-100 57-30-51 105-61q-5-17-9-34t-6-34H120v-60h122q2-17 6-34t9-34l-105-62 30-51 99 58q9-16 20-29.5t23-26.5q-2-8-3-15.5t-1-15.5q0-28 10.5-54.5T360-742l-66-65 42-43 71 70q17-10 35-15t38-5q20 0 38 5t35 15l71-70 42 43-66 66q18 21 28.5 47t10.5 54q0 8-.5 15t-2.5 15q12 13 22.5 26.5T678-554l100-56 30 51-105 60q6 17 9.5 34t5.5 35h122v60H718q-2 17-5.5 34.5T703-301l105 61-30 51-100-58q-32 56-83.5 91.5T480-120Zm-99-534q23-13 48-19.5t51-6.5q26 0 50.5 6.5T578-655q-6-33-35-59t-63-26q-34 0-63.5 26T381-654Zm99 474q77 0 128.5-69T660-400q0-75-48.5-147.5T480-620q-83 0-131.5 72.5T300-400q0 82 51.5 151T480-180Zm-30-100v-240h60v240h-60Z&quot;/&gt;&lt;/svg&gt;"/>
          <p:cNvPicPr preferRelativeResize="0"/>
          <p:nvPr/>
        </p:nvPicPr>
        <p:blipFill>
          <a:blip r:embed="rId3">
            <a:alphaModFix/>
          </a:blip>
          <a:stretch>
            <a:fillRect/>
          </a:stretch>
        </p:blipFill>
        <p:spPr>
          <a:xfrm>
            <a:off x="945031" y="3071516"/>
            <a:ext cx="762000" cy="762000"/>
          </a:xfrm>
          <a:prstGeom prst="rect">
            <a:avLst/>
          </a:prstGeom>
          <a:noFill/>
          <a:ln>
            <a:noFill/>
          </a:ln>
        </p:spPr>
      </p:pic>
      <p:sp>
        <p:nvSpPr>
          <p:cNvPr id="436" name="Google Shape;436;g3ab9e56d350_0_39"/>
          <p:cNvSpPr/>
          <p:nvPr/>
        </p:nvSpPr>
        <p:spPr>
          <a:xfrm>
            <a:off x="4696405" y="2314271"/>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37" name="Google Shape;437;g3ab9e56d350_0_39" descr="&lt;svg xmlns=&quot;http://www.w3.org/2000/svg&quot; height=&quot;48px&quot; viewBox=&quot;0 -960 960 960&quot; width=&quot;48px&quot; fill=&quot;#1f1f1f&quot;&gt;&lt;path d=&quot;M705-128 447-388q-23 8-46 13t-47 5q-97.08 0-165.04-67.67Q121-505.33 121-602q0-31 8.16-60.39T152-718l145 145 92-86-149-149q25.91-15.16 54.96-23.58Q324-840 354-840q99.17 0 168.58 69.42Q592-701.17 592-602q0 24-5 47t-13 46l259 258q11 10.96 11 26.48T833-198l-76 70q-10.7 11-25.85 11Q716-117 705-128Zm28-57 40-40-273-273q16-21 24-49.5t8-54.5q0-75-55.5-127T350-782l102 104q9 9 8.5 21.5T451-635L318-510q-9.27 8-21.64 8-12.36 0-20.36-8l-98-97q3 77 54.67 127T354-430q25 0 53-8t49-24l277 277ZM476-484Z&quot;/&gt;&lt;/svg&gt;"/>
          <p:cNvPicPr preferRelativeResize="0"/>
          <p:nvPr/>
        </p:nvPicPr>
        <p:blipFill>
          <a:blip r:embed="rId4">
            <a:alphaModFix/>
          </a:blip>
          <a:stretch>
            <a:fillRect/>
          </a:stretch>
        </p:blipFill>
        <p:spPr>
          <a:xfrm>
            <a:off x="4826297" y="2390228"/>
            <a:ext cx="762000" cy="762000"/>
          </a:xfrm>
          <a:prstGeom prst="rect">
            <a:avLst/>
          </a:prstGeom>
          <a:noFill/>
          <a:ln>
            <a:noFill/>
          </a:ln>
        </p:spPr>
      </p:pic>
      <p:sp>
        <p:nvSpPr>
          <p:cNvPr id="438" name="Google Shape;438;g3ab9e56d350_0_39"/>
          <p:cNvSpPr/>
          <p:nvPr/>
        </p:nvSpPr>
        <p:spPr>
          <a:xfrm>
            <a:off x="4696405" y="3841496"/>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39" name="Google Shape;439;g3ab9e56d350_0_39" descr="&lt;svg xmlns=&quot;http://www.w3.org/2000/svg&quot; height=&quot;48px&quot; viewBox=&quot;0 -960 960 960&quot; width=&quot;48px&quot; fill=&quot;#1f1f1f&quot;&gt;&lt;path d=&quot;M390-740h60v-60h-60v60Zm120 0v-60h60v60h-60ZM390-500v-60h60v60h-60Zm240-120v-60h60v60h-60Zm0 120v-60h60v60h-60Zm-120 0v-60h60v60h-60Zm120-240v-60h60v60h-60Zm-180 60v-60h60v60h-60ZM270-160v-640h60v60h60v60h-60v60h60v60h-60v400h-60Zm300-400v-60h60v60h-60Zm-120 0v-60h60v60h-60Zm-60-60v-60h60v60h-60Zm120 0v-60h60v60h-60Zm60-60v-60h60v60h-60Z&quot;/&gt;&lt;/svg&gt;"/>
          <p:cNvPicPr preferRelativeResize="0"/>
          <p:nvPr/>
        </p:nvPicPr>
        <p:blipFill>
          <a:blip r:embed="rId5">
            <a:alphaModFix/>
          </a:blip>
          <a:stretch>
            <a:fillRect/>
          </a:stretch>
        </p:blipFill>
        <p:spPr>
          <a:xfrm>
            <a:off x="4826297" y="3876596"/>
            <a:ext cx="762000" cy="762000"/>
          </a:xfrm>
          <a:prstGeom prst="rect">
            <a:avLst/>
          </a:prstGeom>
          <a:noFill/>
          <a:ln>
            <a:noFill/>
          </a:ln>
        </p:spPr>
      </p:pic>
      <p:pic>
        <p:nvPicPr>
          <p:cNvPr id="440" name="Google Shape;440;g3ab9e56d350_0_39" descr="&lt;svg xmlns=&quot;http://www.w3.org/2000/svg&quot; height=&quot;48px&quot; viewBox=&quot;0 -960 960 960&quot; width=&quot;48px&quot; fill=&quot;#1f1f1f&quot;&gt;&lt;path d=&quot;m80-520 200-360 200 360H80Zm201 400q-66 0-113-47t-47-113q0-67 47-113.5T281-440q66 0 113 47t47 113q0 66-47 113t-113 47Zm0-60q42 0 71-29t29-71q0-42-29-71t-71-29q-42 0-71 29t-29 71q0 42 29 71t71 29Zm-99-400h196l-98-176-98 176Zm338 460v-320h320v320H520Zm60-60h200v-200H580v200Zm100-340q-57-48-95.5-81T523-659q-23-25-33-47t-10-47q0-45 31.5-76t78.5-31q26 0 50 12t40 35q16-23 40-35t50-12q47 0 78.5 31t31.5 76q0 25-10 47t-33 47q-23 25-61.5 58T680-520Zm0-79q85-70 112.5-100t27.5-52q0-21.97-12.86-35.48Q794.29-800 772-800q-13.1 0-25.55 7Q734-786 715-769l-35 33-35-33q-18.67-17.36-31.33-24.18Q601-800 588-800q-22.29 0-35.14 13.52Q540-772.97 540-751q0 22 27.5 52T680-599Zm0-101Zm-400 32Zm1 388Zm399 0Z&quot;/&gt;&lt;/svg&gt;"/>
          <p:cNvPicPr preferRelativeResize="0"/>
          <p:nvPr/>
        </p:nvPicPr>
        <p:blipFill>
          <a:blip r:embed="rId6">
            <a:alphaModFix/>
          </a:blip>
          <a:stretch>
            <a:fillRect/>
          </a:stretch>
        </p:blipFill>
        <p:spPr>
          <a:xfrm>
            <a:off x="957027" y="1585150"/>
            <a:ext cx="762000" cy="762000"/>
          </a:xfrm>
          <a:prstGeom prst="rect">
            <a:avLst/>
          </a:prstGeom>
          <a:noFill/>
          <a:ln>
            <a:noFill/>
          </a:ln>
        </p:spPr>
      </p:pic>
      <p:sp>
        <p:nvSpPr>
          <p:cNvPr id="441" name="Google Shape;441;g3ab9e56d350_0_39"/>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g3ad48e0dc94_0_3" title="rps-alloy-1a.png"/>
          <p:cNvPicPr preferRelativeResize="0"/>
          <p:nvPr/>
        </p:nvPicPr>
        <p:blipFill rotWithShape="1">
          <a:blip r:embed="rId3">
            <a:alphaModFix/>
          </a:blip>
          <a:srcRect/>
          <a:stretch/>
        </p:blipFill>
        <p:spPr>
          <a:xfrm>
            <a:off x="4572000" y="1043607"/>
            <a:ext cx="4460766" cy="1173600"/>
          </a:xfrm>
          <a:prstGeom prst="rect">
            <a:avLst/>
          </a:prstGeom>
          <a:noFill/>
          <a:ln>
            <a:noFill/>
          </a:ln>
        </p:spPr>
      </p:pic>
      <p:pic>
        <p:nvPicPr>
          <p:cNvPr id="447" name="Google Shape;447;g3ad48e0dc94_0_3" title="rps-alloy-1b.png"/>
          <p:cNvPicPr preferRelativeResize="0"/>
          <p:nvPr/>
        </p:nvPicPr>
        <p:blipFill rotWithShape="1">
          <a:blip r:embed="rId4">
            <a:alphaModFix/>
          </a:blip>
          <a:srcRect/>
          <a:stretch/>
        </p:blipFill>
        <p:spPr>
          <a:xfrm>
            <a:off x="4760850" y="2534775"/>
            <a:ext cx="4083075" cy="2419050"/>
          </a:xfrm>
          <a:prstGeom prst="rect">
            <a:avLst/>
          </a:prstGeom>
          <a:noFill/>
          <a:ln>
            <a:noFill/>
          </a:ln>
        </p:spPr>
      </p:pic>
      <p:pic>
        <p:nvPicPr>
          <p:cNvPr id="448" name="Google Shape;448;g3ad48e0dc94_0_3" title="rps-solidity.png"/>
          <p:cNvPicPr preferRelativeResize="0"/>
          <p:nvPr/>
        </p:nvPicPr>
        <p:blipFill rotWithShape="1">
          <a:blip r:embed="rId5">
            <a:alphaModFix/>
          </a:blip>
          <a:srcRect/>
          <a:stretch/>
        </p:blipFill>
        <p:spPr>
          <a:xfrm>
            <a:off x="228604" y="1043607"/>
            <a:ext cx="4122151" cy="2531324"/>
          </a:xfrm>
          <a:prstGeom prst="rect">
            <a:avLst/>
          </a:prstGeom>
          <a:noFill/>
          <a:ln>
            <a:noFill/>
          </a:ln>
        </p:spPr>
      </p:pic>
      <p:sp>
        <p:nvSpPr>
          <p:cNvPr id="449" name="Google Shape;449;g3ad48e0dc94_0_3"/>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Rock-Paper-Scissors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solidFill>
                  <a:schemeClr val="accent1"/>
                </a:solidFill>
                <a:latin typeface="Merriweather ExtraBold"/>
                <a:ea typeface="Merriweather ExtraBold"/>
                <a:cs typeface="Merriweather ExtraBold"/>
                <a:sym typeface="Merriweather ExtraBold"/>
              </a:rPr>
              <a:t>Primera </a:t>
            </a:r>
            <a:r>
              <a:rPr lang="en-US" sz="2000">
                <a:latin typeface="Merriweather ExtraBold"/>
                <a:ea typeface="Merriweather ExtraBold"/>
                <a:cs typeface="Merriweather ExtraBold"/>
                <a:sym typeface="Merriweather ExtraBold"/>
              </a:rPr>
              <a:t>versión: forzando un </a:t>
            </a:r>
            <a:r>
              <a:rPr lang="en-US" sz="2000">
                <a:solidFill>
                  <a:schemeClr val="accent1"/>
                </a:solidFill>
                <a:latin typeface="Merriweather ExtraBold"/>
                <a:ea typeface="Merriweather ExtraBold"/>
                <a:cs typeface="Merriweather ExtraBold"/>
                <a:sym typeface="Merriweather ExtraBold"/>
              </a:rPr>
              <a:t>pozo</a:t>
            </a:r>
            <a:r>
              <a:rPr lang="en-US" sz="2000">
                <a:latin typeface="Merriweather ExtraBold"/>
                <a:ea typeface="Merriweather ExtraBold"/>
                <a:cs typeface="Merriweather ExtraBold"/>
                <a:sym typeface="Merriweather ExtraBold"/>
              </a:rPr>
              <a:t> no vacío</a:t>
            </a:r>
            <a:endParaRPr sz="2000">
              <a:latin typeface="Merriweather ExtraBold"/>
              <a:ea typeface="Merriweather ExtraBold"/>
              <a:cs typeface="Merriweather ExtraBold"/>
              <a:sym typeface="Merriweather ExtraBold"/>
            </a:endParaRPr>
          </a:p>
        </p:txBody>
      </p:sp>
      <p:sp>
        <p:nvSpPr>
          <p:cNvPr id="450" name="Google Shape;450;g3ad48e0dc94_0_3"/>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
        <p:nvSpPr>
          <p:cNvPr id="451" name="Google Shape;451;g3ad48e0dc94_0_3"/>
          <p:cNvSpPr/>
          <p:nvPr/>
        </p:nvSpPr>
        <p:spPr>
          <a:xfrm>
            <a:off x="243600" y="3867400"/>
            <a:ext cx="11760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52" name="Google Shape;452;g3ad48e0dc94_0_3"/>
          <p:cNvSpPr txBox="1"/>
          <p:nvPr/>
        </p:nvSpPr>
        <p:spPr>
          <a:xfrm>
            <a:off x="249603" y="4077100"/>
            <a:ext cx="11700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Previo a este punto, se puede avanzar con pozo vacío.</a:t>
            </a:r>
            <a:endParaRPr sz="947" b="1">
              <a:solidFill>
                <a:schemeClr val="dk1"/>
              </a:solidFill>
              <a:latin typeface="Merriweather"/>
              <a:ea typeface="Merriweather"/>
              <a:cs typeface="Merriweather"/>
              <a:sym typeface="Merriweather"/>
            </a:endParaRPr>
          </a:p>
        </p:txBody>
      </p:sp>
      <p:sp>
        <p:nvSpPr>
          <p:cNvPr id="453" name="Google Shape;453;g3ad48e0dc94_0_3"/>
          <p:cNvSpPr/>
          <p:nvPr/>
        </p:nvSpPr>
        <p:spPr>
          <a:xfrm>
            <a:off x="1691400" y="3867400"/>
            <a:ext cx="11760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54" name="Google Shape;454;g3ad48e0dc94_0_3"/>
          <p:cNvSpPr txBox="1"/>
          <p:nvPr/>
        </p:nvSpPr>
        <p:spPr>
          <a:xfrm>
            <a:off x="1694403" y="4004200"/>
            <a:ext cx="1170000" cy="8337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Al momento de revelar el resultado, exigimos un pozo no vacío.</a:t>
            </a:r>
            <a:endParaRPr sz="947" b="1">
              <a:solidFill>
                <a:schemeClr val="dk1"/>
              </a:solidFill>
              <a:latin typeface="Merriweather"/>
              <a:ea typeface="Merriweather"/>
              <a:cs typeface="Merriweather"/>
              <a:sym typeface="Merriweather"/>
            </a:endParaRPr>
          </a:p>
        </p:txBody>
      </p:sp>
      <p:sp>
        <p:nvSpPr>
          <p:cNvPr id="455" name="Google Shape;455;g3ad48e0dc94_0_3"/>
          <p:cNvSpPr/>
          <p:nvPr/>
        </p:nvSpPr>
        <p:spPr>
          <a:xfrm>
            <a:off x="3139200" y="3867400"/>
            <a:ext cx="11760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56" name="Google Shape;456;g3ad48e0dc94_0_3"/>
          <p:cNvSpPr txBox="1"/>
          <p:nvPr/>
        </p:nvSpPr>
        <p:spPr>
          <a:xfrm>
            <a:off x="3139203" y="4077100"/>
            <a:ext cx="11700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Con este cambio vamos a observar una transición de tipo </a:t>
            </a:r>
            <a:r>
              <a:rPr lang="en-US" sz="947" b="1" i="1">
                <a:solidFill>
                  <a:schemeClr val="dk1"/>
                </a:solidFill>
                <a:latin typeface="Merriweather"/>
                <a:ea typeface="Merriweather"/>
                <a:cs typeface="Merriweather"/>
                <a:sym typeface="Merriweather"/>
              </a:rPr>
              <a:t>may</a:t>
            </a:r>
            <a:r>
              <a:rPr lang="en-US" sz="947" b="1">
                <a:solidFill>
                  <a:schemeClr val="dk1"/>
                </a:solidFill>
                <a:latin typeface="Merriweather"/>
                <a:ea typeface="Merriweather"/>
                <a:cs typeface="Merriweather"/>
                <a:sym typeface="Merriweather"/>
              </a:rPr>
              <a:t>.</a:t>
            </a:r>
            <a:endParaRPr sz="947" b="1">
              <a:solidFill>
                <a:schemeClr val="dk1"/>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ab9e56d350_0_52"/>
          <p:cNvSpPr txBox="1"/>
          <p:nvPr/>
        </p:nvSpPr>
        <p:spPr>
          <a:xfrm>
            <a:off x="1364516" y="4661604"/>
            <a:ext cx="2052000" cy="3609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3200" b="0" i="0" u="none" strike="noStrike" cap="none">
                <a:solidFill>
                  <a:schemeClr val="dk1"/>
                </a:solidFill>
                <a:latin typeface="Calibri"/>
                <a:ea typeface="Calibri"/>
                <a:cs typeface="Calibri"/>
                <a:sym typeface="Calibri"/>
              </a:rPr>
              <a:t>Original</a:t>
            </a:r>
            <a:endParaRPr sz="3200" b="0" i="0" u="none" strike="noStrike" cap="none">
              <a:solidFill>
                <a:schemeClr val="dk1"/>
              </a:solidFill>
              <a:latin typeface="Calibri"/>
              <a:ea typeface="Calibri"/>
              <a:cs typeface="Calibri"/>
              <a:sym typeface="Calibri"/>
            </a:endParaRPr>
          </a:p>
        </p:txBody>
      </p:sp>
      <p:sp>
        <p:nvSpPr>
          <p:cNvPr id="462" name="Google Shape;462;g3ab9e56d350_0_52"/>
          <p:cNvSpPr txBox="1"/>
          <p:nvPr/>
        </p:nvSpPr>
        <p:spPr>
          <a:xfrm>
            <a:off x="5879887" y="4661599"/>
            <a:ext cx="2052000" cy="3609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3200" b="0" i="0" u="none" strike="noStrike" cap="none">
                <a:solidFill>
                  <a:schemeClr val="dk1"/>
                </a:solidFill>
                <a:latin typeface="Calibri"/>
                <a:ea typeface="Calibri"/>
                <a:cs typeface="Calibri"/>
                <a:sym typeface="Calibri"/>
              </a:rPr>
              <a:t>Bug introducido</a:t>
            </a:r>
            <a:endParaRPr sz="3200" b="0" i="0" u="none" strike="noStrike" cap="none">
              <a:solidFill>
                <a:schemeClr val="dk1"/>
              </a:solidFill>
              <a:latin typeface="Calibri"/>
              <a:ea typeface="Calibri"/>
              <a:cs typeface="Calibri"/>
              <a:sym typeface="Calibri"/>
            </a:endParaRPr>
          </a:p>
        </p:txBody>
      </p:sp>
      <p:sp>
        <p:nvSpPr>
          <p:cNvPr id="463" name="Google Shape;463;g3ab9e56d350_0_52"/>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Rock-Paper-Scissors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latin typeface="Merriweather ExtraBold"/>
                <a:ea typeface="Merriweather ExtraBold"/>
                <a:cs typeface="Merriweather ExtraBold"/>
                <a:sym typeface="Merriweather ExtraBold"/>
              </a:rPr>
              <a:t>Primer </a:t>
            </a:r>
            <a:r>
              <a:rPr lang="en-US" sz="2000">
                <a:solidFill>
                  <a:schemeClr val="accent1"/>
                </a:solidFill>
                <a:latin typeface="Merriweather ExtraBold"/>
                <a:ea typeface="Merriweather ExtraBold"/>
                <a:cs typeface="Merriweather ExtraBold"/>
                <a:sym typeface="Merriweather ExtraBold"/>
              </a:rPr>
              <a:t>resultado</a:t>
            </a:r>
            <a:r>
              <a:rPr lang="en-US" sz="2000">
                <a:latin typeface="Merriweather ExtraBold"/>
                <a:ea typeface="Merriweather ExtraBold"/>
                <a:cs typeface="Merriweather ExtraBold"/>
                <a:sym typeface="Merriweather ExtraBold"/>
              </a:rPr>
              <a:t>: aparece algo </a:t>
            </a:r>
            <a:r>
              <a:rPr lang="en-US" sz="2000">
                <a:solidFill>
                  <a:schemeClr val="accent1"/>
                </a:solidFill>
                <a:latin typeface="Merriweather ExtraBold"/>
                <a:ea typeface="Merriweather ExtraBold"/>
                <a:cs typeface="Merriweather ExtraBold"/>
                <a:sym typeface="Merriweather ExtraBold"/>
              </a:rPr>
              <a:t>inesperado</a:t>
            </a:r>
            <a:endParaRPr sz="2000">
              <a:solidFill>
                <a:schemeClr val="accent1"/>
              </a:solidFill>
              <a:latin typeface="Merriweather ExtraBold"/>
              <a:ea typeface="Merriweather ExtraBold"/>
              <a:cs typeface="Merriweather ExtraBold"/>
              <a:sym typeface="Merriweather ExtraBold"/>
            </a:endParaRPr>
          </a:p>
        </p:txBody>
      </p:sp>
      <p:sp>
        <p:nvSpPr>
          <p:cNvPr id="464" name="Google Shape;464;g3ab9e56d350_0_52"/>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465" name="Google Shape;465;g3ab9e56d350_0_52"/>
          <p:cNvPicPr preferRelativeResize="0"/>
          <p:nvPr/>
        </p:nvPicPr>
        <p:blipFill>
          <a:blip r:embed="rId3">
            <a:alphaModFix/>
          </a:blip>
          <a:stretch>
            <a:fillRect/>
          </a:stretch>
        </p:blipFill>
        <p:spPr>
          <a:xfrm>
            <a:off x="104525" y="2519563"/>
            <a:ext cx="4572000" cy="2178762"/>
          </a:xfrm>
          <a:prstGeom prst="rect">
            <a:avLst/>
          </a:prstGeom>
          <a:noFill/>
          <a:ln>
            <a:noFill/>
          </a:ln>
        </p:spPr>
      </p:pic>
      <p:pic>
        <p:nvPicPr>
          <p:cNvPr id="466" name="Google Shape;466;g3ab9e56d350_0_52"/>
          <p:cNvPicPr preferRelativeResize="0"/>
          <p:nvPr/>
        </p:nvPicPr>
        <p:blipFill>
          <a:blip r:embed="rId4">
            <a:alphaModFix/>
          </a:blip>
          <a:stretch>
            <a:fillRect/>
          </a:stretch>
        </p:blipFill>
        <p:spPr>
          <a:xfrm>
            <a:off x="4828925" y="2565853"/>
            <a:ext cx="4079708" cy="2077529"/>
          </a:xfrm>
          <a:prstGeom prst="rect">
            <a:avLst/>
          </a:prstGeom>
          <a:noFill/>
          <a:ln>
            <a:noFill/>
          </a:ln>
        </p:spPr>
      </p:pic>
      <p:sp>
        <p:nvSpPr>
          <p:cNvPr id="467" name="Google Shape;467;g3ab9e56d350_0_52"/>
          <p:cNvSpPr/>
          <p:nvPr/>
        </p:nvSpPr>
        <p:spPr>
          <a:xfrm>
            <a:off x="1805150" y="128405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68" name="Google Shape;468;g3ab9e56d350_0_52"/>
          <p:cNvSpPr txBox="1"/>
          <p:nvPr/>
        </p:nvSpPr>
        <p:spPr>
          <a:xfrm>
            <a:off x="1809652" y="1655000"/>
            <a:ext cx="1713600" cy="426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1047" b="1">
                <a:solidFill>
                  <a:schemeClr val="dk1"/>
                </a:solidFill>
                <a:latin typeface="Merriweather"/>
                <a:ea typeface="Merriweather"/>
                <a:cs typeface="Merriweather"/>
                <a:sym typeface="Merriweather"/>
              </a:rPr>
              <a:t>¡Ocurrió algo diferente a nuestra predicción!</a:t>
            </a:r>
            <a:endParaRPr sz="1047" b="1">
              <a:solidFill>
                <a:schemeClr val="dk1"/>
              </a:solidFill>
              <a:latin typeface="Merriweather"/>
              <a:ea typeface="Merriweather"/>
              <a:cs typeface="Merriweather"/>
              <a:sym typeface="Merriweather"/>
            </a:endParaRPr>
          </a:p>
        </p:txBody>
      </p:sp>
      <p:pic>
        <p:nvPicPr>
          <p:cNvPr id="469" name="Google Shape;469;g3ab9e56d350_0_52" descr="&lt;svg xmlns=&quot;http://www.w3.org/2000/svg&quot; height=&quot;48px&quot; viewBox=&quot;0 -960 960 960&quot; width=&quot;48px&quot; fill=&quot;#1f1f1f&quot;&gt;&lt;path d=&quot;M479.98-280q14.02 0 23.52-9.48t9.5-23.5q0-14.02-9.48-23.52t-23.5-9.5q-14.02 0-23.52 9.48t-9.5 23.5q0 14.02 9.48 23.52t23.5 9.5ZM453-433h60v-253h-60v253Zm27.27 353q-82.74 0-155.5-31.5Q252-143 197.5-197.5t-86-127.34Q80-397.68 80-480.5t31.5-155.66Q143-709 197.5-763t127.34-85.5Q397.68-880 480.5-880t155.66 31.5Q709-817 763-763t85.5 127Q880-563 880-480.27q0 82.74-31.5 155.5Q817-252 763-197.68q-54 54.31-127 86Q563-80 480.27-80Z&quot;/&gt;&lt;/svg&gt;"/>
          <p:cNvPicPr preferRelativeResize="0"/>
          <p:nvPr/>
        </p:nvPicPr>
        <p:blipFill>
          <a:blip r:embed="rId5">
            <a:alphaModFix/>
          </a:blip>
          <a:stretch>
            <a:fillRect/>
          </a:stretch>
        </p:blipFill>
        <p:spPr>
          <a:xfrm>
            <a:off x="1496946" y="1015766"/>
            <a:ext cx="576975" cy="576975"/>
          </a:xfrm>
          <a:prstGeom prst="rect">
            <a:avLst/>
          </a:prstGeom>
          <a:noFill/>
          <a:ln>
            <a:noFill/>
          </a:ln>
        </p:spPr>
      </p:pic>
      <p:sp>
        <p:nvSpPr>
          <p:cNvPr id="470" name="Google Shape;470;g3ab9e56d350_0_52"/>
          <p:cNvSpPr/>
          <p:nvPr/>
        </p:nvSpPr>
        <p:spPr>
          <a:xfrm>
            <a:off x="3862550" y="128405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71" name="Google Shape;471;g3ab9e56d350_0_52"/>
          <p:cNvSpPr txBox="1"/>
          <p:nvPr/>
        </p:nvSpPr>
        <p:spPr>
          <a:xfrm>
            <a:off x="3867052" y="1543550"/>
            <a:ext cx="1713600" cy="5883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1047" b="1">
                <a:solidFill>
                  <a:schemeClr val="dk1"/>
                </a:solidFill>
                <a:latin typeface="Merriweather"/>
                <a:ea typeface="Merriweather"/>
                <a:cs typeface="Merriweather"/>
                <a:sym typeface="Merriweather"/>
              </a:rPr>
              <a:t>La transición de determineWinner no se volvió de tipo </a:t>
            </a:r>
            <a:r>
              <a:rPr lang="en-US" sz="1047" b="1" i="1">
                <a:solidFill>
                  <a:schemeClr val="dk1"/>
                </a:solidFill>
                <a:latin typeface="Merriweather"/>
                <a:ea typeface="Merriweather"/>
                <a:cs typeface="Merriweather"/>
                <a:sym typeface="Merriweather"/>
              </a:rPr>
              <a:t>may</a:t>
            </a:r>
            <a:r>
              <a:rPr lang="en-US" sz="1047" b="1">
                <a:solidFill>
                  <a:schemeClr val="dk1"/>
                </a:solidFill>
                <a:latin typeface="Merriweather"/>
                <a:ea typeface="Merriweather"/>
                <a:cs typeface="Merriweather"/>
                <a:sym typeface="Merriweather"/>
              </a:rPr>
              <a:t>.</a:t>
            </a:r>
            <a:endParaRPr sz="1047" b="1">
              <a:solidFill>
                <a:schemeClr val="dk1"/>
              </a:solidFill>
              <a:latin typeface="Merriweather"/>
              <a:ea typeface="Merriweather"/>
              <a:cs typeface="Merriweather"/>
              <a:sym typeface="Merriweather"/>
            </a:endParaRPr>
          </a:p>
        </p:txBody>
      </p:sp>
      <p:sp>
        <p:nvSpPr>
          <p:cNvPr id="472" name="Google Shape;472;g3ab9e56d350_0_52"/>
          <p:cNvSpPr/>
          <p:nvPr/>
        </p:nvSpPr>
        <p:spPr>
          <a:xfrm>
            <a:off x="5924450" y="128405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73" name="Google Shape;473;g3ab9e56d350_0_52"/>
          <p:cNvSpPr txBox="1"/>
          <p:nvPr/>
        </p:nvSpPr>
        <p:spPr>
          <a:xfrm>
            <a:off x="5933452" y="1396843"/>
            <a:ext cx="1713600" cy="9108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1047" b="1">
                <a:solidFill>
                  <a:schemeClr val="dk1"/>
                </a:solidFill>
                <a:latin typeface="Merriweather"/>
                <a:ea typeface="Merriweather"/>
                <a:cs typeface="Merriweather"/>
                <a:sym typeface="Merriweather"/>
              </a:rPr>
              <a:t>En vez de eso, desapareció, indicando que es imposible de ejecutar en todo escenario.</a:t>
            </a:r>
            <a:endParaRPr sz="1047" b="1">
              <a:solidFill>
                <a:schemeClr val="dk1"/>
              </a:solidFill>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p:nvPr/>
        </p:nvSpPr>
        <p:spPr>
          <a:xfrm>
            <a:off x="-50" y="130898"/>
            <a:ext cx="9144000" cy="109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b="1" u="sng">
                <a:solidFill>
                  <a:schemeClr val="dk1"/>
                </a:solidFill>
                <a:latin typeface="Oswald"/>
                <a:ea typeface="Oswald"/>
                <a:cs typeface="Oswald"/>
                <a:sym typeface="Oswald"/>
              </a:rPr>
              <a:t>Motivación</a:t>
            </a:r>
            <a:endParaRPr sz="3100" b="1" u="sng">
              <a:solidFill>
                <a:schemeClr val="dk1"/>
              </a:solidFill>
              <a:latin typeface="Oswald"/>
              <a:ea typeface="Oswald"/>
              <a:cs typeface="Oswald"/>
              <a:sym typeface="Oswald"/>
            </a:endParaRPr>
          </a:p>
          <a:p>
            <a:pPr marL="0" lvl="0" indent="0" algn="ctr" rtl="0">
              <a:spcBef>
                <a:spcPts val="0"/>
              </a:spcBef>
              <a:spcAft>
                <a:spcPts val="0"/>
              </a:spcAft>
              <a:buNone/>
            </a:pPr>
            <a:r>
              <a:rPr lang="en-US" sz="2800">
                <a:solidFill>
                  <a:srgbClr val="3D85C6"/>
                </a:solidFill>
                <a:latin typeface="Merriweather ExtraBold"/>
                <a:ea typeface="Merriweather ExtraBold"/>
                <a:cs typeface="Merriweather ExtraBold"/>
                <a:sym typeface="Merriweather ExtraBold"/>
              </a:rPr>
              <a:t>Smart Contracts: </a:t>
            </a:r>
            <a:r>
              <a:rPr lang="en-US" sz="2800">
                <a:solidFill>
                  <a:schemeClr val="dk1"/>
                </a:solidFill>
                <a:latin typeface="Merriweather ExtraBold"/>
                <a:ea typeface="Merriweather ExtraBold"/>
                <a:cs typeface="Merriweather ExtraBold"/>
                <a:sym typeface="Merriweather ExtraBold"/>
              </a:rPr>
              <a:t>El Dilema del Código Inmutable</a:t>
            </a:r>
            <a:endParaRPr sz="2800">
              <a:solidFill>
                <a:schemeClr val="dk1"/>
              </a:solidFill>
              <a:latin typeface="Merriweather ExtraBold"/>
              <a:ea typeface="Merriweather ExtraBold"/>
              <a:cs typeface="Merriweather ExtraBold"/>
              <a:sym typeface="Merriweather ExtraBold"/>
            </a:endParaRPr>
          </a:p>
        </p:txBody>
      </p:sp>
      <p:sp>
        <p:nvSpPr>
          <p:cNvPr id="100" name="Google Shape;100;p19"/>
          <p:cNvSpPr txBox="1"/>
          <p:nvPr/>
        </p:nvSpPr>
        <p:spPr>
          <a:xfrm>
            <a:off x="360000" y="1240267"/>
            <a:ext cx="84240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B45F06"/>
                </a:solidFill>
                <a:latin typeface="Merriweather ExtraBold"/>
                <a:ea typeface="Merriweather ExtraBold"/>
                <a:cs typeface="Merriweather ExtraBold"/>
                <a:sym typeface="Merriweather ExtraBold"/>
              </a:rPr>
              <a:t>"Un error en el código puede costar millones, y no se puede corregir una vez desplegado."</a:t>
            </a:r>
            <a:endParaRPr sz="2000">
              <a:solidFill>
                <a:srgbClr val="B45F06"/>
              </a:solidFill>
              <a:latin typeface="Merriweather ExtraBold"/>
              <a:ea typeface="Merriweather ExtraBold"/>
              <a:cs typeface="Merriweather ExtraBold"/>
              <a:sym typeface="Merriweather ExtraBold"/>
            </a:endParaRPr>
          </a:p>
        </p:txBody>
      </p:sp>
      <p:sp>
        <p:nvSpPr>
          <p:cNvPr id="101" name="Google Shape;101;p19"/>
          <p:cNvSpPr txBox="1"/>
          <p:nvPr/>
        </p:nvSpPr>
        <p:spPr>
          <a:xfrm>
            <a:off x="3046250" y="2171529"/>
            <a:ext cx="5874000" cy="28938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Son el </a:t>
            </a:r>
            <a:r>
              <a:rPr lang="en-US" sz="1600">
                <a:solidFill>
                  <a:srgbClr val="3D85C6"/>
                </a:solidFill>
                <a:latin typeface="Calibri"/>
                <a:ea typeface="Calibri"/>
                <a:cs typeface="Calibri"/>
                <a:sym typeface="Calibri"/>
              </a:rPr>
              <a:t>pilar de las Finanzas Descentralizadas (DeFi)</a:t>
            </a:r>
            <a:r>
              <a:rPr lang="en-US" sz="1600">
                <a:solidFill>
                  <a:srgbClr val="B45F06"/>
                </a:solidFill>
                <a:latin typeface="Calibri"/>
                <a:ea typeface="Calibri"/>
                <a:cs typeface="Calibri"/>
                <a:sym typeface="Calibri"/>
              </a:rPr>
              <a:t>. </a:t>
            </a:r>
            <a:endParaRPr sz="1600">
              <a:solidFill>
                <a:srgbClr val="B45F06"/>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Administran activos de gran valor.</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Correr sobre </a:t>
            </a:r>
            <a:r>
              <a:rPr lang="en-US" sz="1600">
                <a:solidFill>
                  <a:srgbClr val="3D85C6"/>
                </a:solidFill>
                <a:latin typeface="Calibri"/>
                <a:ea typeface="Calibri"/>
                <a:cs typeface="Calibri"/>
                <a:sym typeface="Calibri"/>
              </a:rPr>
              <a:t>Blockchain </a:t>
            </a:r>
            <a:r>
              <a:rPr lang="en-US" sz="1600">
                <a:solidFill>
                  <a:schemeClr val="dk1"/>
                </a:solidFill>
                <a:latin typeface="Calibri"/>
                <a:ea typeface="Calibri"/>
                <a:cs typeface="Calibri"/>
                <a:sym typeface="Calibri"/>
              </a:rPr>
              <a:t>hace su </a:t>
            </a:r>
            <a:r>
              <a:rPr lang="en-US" sz="1600">
                <a:solidFill>
                  <a:srgbClr val="3D85C6"/>
                </a:solidFill>
                <a:latin typeface="Calibri"/>
                <a:ea typeface="Calibri"/>
                <a:cs typeface="Calibri"/>
                <a:sym typeface="Calibri"/>
              </a:rPr>
              <a:t>código inmutable </a:t>
            </a:r>
            <a:r>
              <a:rPr lang="en-US" sz="1600">
                <a:solidFill>
                  <a:schemeClr val="dk1"/>
                </a:solidFill>
                <a:latin typeface="Calibri"/>
                <a:ea typeface="Calibri"/>
                <a:cs typeface="Calibri"/>
                <a:sym typeface="Calibri"/>
              </a:rPr>
              <a:t>(</a:t>
            </a:r>
            <a:r>
              <a:rPr lang="en-US" sz="1600">
                <a:solidFill>
                  <a:srgbClr val="3D85C6"/>
                </a:solidFill>
                <a:latin typeface="Calibri"/>
                <a:ea typeface="Calibri"/>
                <a:cs typeface="Calibri"/>
                <a:sym typeface="Calibri"/>
              </a:rPr>
              <a:t>confiable</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Pero su </a:t>
            </a:r>
            <a:r>
              <a:rPr lang="en-US" sz="1600">
                <a:solidFill>
                  <a:srgbClr val="3D85C6"/>
                </a:solidFill>
                <a:latin typeface="Calibri"/>
                <a:ea typeface="Calibri"/>
                <a:cs typeface="Calibri"/>
                <a:sym typeface="Calibri"/>
              </a:rPr>
              <a:t>inmutabilidad </a:t>
            </a:r>
            <a:r>
              <a:rPr lang="en-US" sz="1600">
                <a:solidFill>
                  <a:schemeClr val="dk1"/>
                </a:solidFill>
                <a:latin typeface="Calibri"/>
                <a:ea typeface="Calibri"/>
                <a:cs typeface="Calibri"/>
                <a:sym typeface="Calibri"/>
              </a:rPr>
              <a:t>es un arma de doble filo.</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Un bug desplegado es eterno y costoso.</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La </a:t>
            </a:r>
            <a:r>
              <a:rPr lang="en-US" sz="1600">
                <a:solidFill>
                  <a:srgbClr val="3D85C6"/>
                </a:solidFill>
                <a:latin typeface="Calibri"/>
                <a:ea typeface="Calibri"/>
                <a:cs typeface="Calibri"/>
                <a:sym typeface="Calibri"/>
              </a:rPr>
              <a:t>verificación previa al despliegue</a:t>
            </a:r>
            <a:r>
              <a:rPr lang="en-US" sz="1600">
                <a:solidFill>
                  <a:schemeClr val="dk1"/>
                </a:solidFill>
                <a:latin typeface="Calibri"/>
                <a:ea typeface="Calibri"/>
                <a:cs typeface="Calibri"/>
                <a:sym typeface="Calibri"/>
              </a:rPr>
              <a:t> es vital.</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Pero a menudo no se detectan los </a:t>
            </a:r>
            <a:r>
              <a:rPr lang="en-US" sz="1600">
                <a:solidFill>
                  <a:srgbClr val="3D85C6"/>
                </a:solidFill>
                <a:latin typeface="Calibri"/>
                <a:ea typeface="Calibri"/>
                <a:cs typeface="Calibri"/>
                <a:sym typeface="Calibri"/>
              </a:rPr>
              <a:t>errores sutiles en la lógica de negocio</a:t>
            </a: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457200" lvl="0" indent="-330200" algn="l"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Las </a:t>
            </a:r>
            <a:r>
              <a:rPr lang="en-US" sz="1600">
                <a:solidFill>
                  <a:srgbClr val="3D85C6"/>
                </a:solidFill>
                <a:latin typeface="Calibri"/>
                <a:ea typeface="Calibri"/>
                <a:cs typeface="Calibri"/>
                <a:sym typeface="Calibri"/>
              </a:rPr>
              <a:t>herramientas actuales se enfocan en vulnerabilidades clásicas </a:t>
            </a:r>
            <a:r>
              <a:rPr lang="en-US" sz="1600">
                <a:solidFill>
                  <a:schemeClr val="dk1"/>
                </a:solidFill>
                <a:latin typeface="Calibri"/>
                <a:ea typeface="Calibri"/>
                <a:cs typeface="Calibri"/>
                <a:sym typeface="Calibri"/>
              </a:rPr>
              <a:t>(overflow, reentrancy), no en la validación profunda del flujo lógico del contrato.</a:t>
            </a:r>
            <a:endParaRPr sz="1600">
              <a:solidFill>
                <a:schemeClr val="dk1"/>
              </a:solidFill>
              <a:latin typeface="Calibri"/>
              <a:ea typeface="Calibri"/>
              <a:cs typeface="Calibri"/>
              <a:sym typeface="Calibri"/>
            </a:endParaRPr>
          </a:p>
        </p:txBody>
      </p:sp>
      <p:pic>
        <p:nvPicPr>
          <p:cNvPr id="102" name="Google Shape;102;p19" descr="me encantó, harías la misma pero en vez del símbolo de los dolares con el simbolo de la B de bitcoins?"/>
          <p:cNvPicPr preferRelativeResize="0"/>
          <p:nvPr/>
        </p:nvPicPr>
        <p:blipFill>
          <a:blip r:embed="rId3">
            <a:alphaModFix/>
          </a:blip>
          <a:stretch>
            <a:fillRect/>
          </a:stretch>
        </p:blipFill>
        <p:spPr>
          <a:xfrm>
            <a:off x="-49552" y="1843524"/>
            <a:ext cx="3172250" cy="3172250"/>
          </a:xfrm>
          <a:prstGeom prst="rect">
            <a:avLst/>
          </a:prstGeom>
          <a:noFill/>
          <a:ln>
            <a:noFill/>
          </a:ln>
        </p:spPr>
      </p:pic>
      <p:sp>
        <p:nvSpPr>
          <p:cNvPr id="103" name="Google Shape;103;p19"/>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Google Shape;478;g3ab9e56d350_0_69" title="rps-alloy-2a.png"/>
          <p:cNvPicPr preferRelativeResize="0"/>
          <p:nvPr/>
        </p:nvPicPr>
        <p:blipFill rotWithShape="1">
          <a:blip r:embed="rId3">
            <a:alphaModFix/>
          </a:blip>
          <a:srcRect/>
          <a:stretch/>
        </p:blipFill>
        <p:spPr>
          <a:xfrm>
            <a:off x="152400" y="1028406"/>
            <a:ext cx="3897550" cy="2412250"/>
          </a:xfrm>
          <a:prstGeom prst="rect">
            <a:avLst/>
          </a:prstGeom>
          <a:noFill/>
          <a:ln>
            <a:noFill/>
          </a:ln>
        </p:spPr>
      </p:pic>
      <p:pic>
        <p:nvPicPr>
          <p:cNvPr id="479" name="Google Shape;479;g3ab9e56d350_0_69" title="rps-alloy-2b.png"/>
          <p:cNvPicPr preferRelativeResize="0"/>
          <p:nvPr/>
        </p:nvPicPr>
        <p:blipFill rotWithShape="1">
          <a:blip r:embed="rId4">
            <a:alphaModFix/>
          </a:blip>
          <a:srcRect/>
          <a:stretch/>
        </p:blipFill>
        <p:spPr>
          <a:xfrm>
            <a:off x="4572000" y="1311522"/>
            <a:ext cx="4231350" cy="1927375"/>
          </a:xfrm>
          <a:prstGeom prst="rect">
            <a:avLst/>
          </a:prstGeom>
          <a:noFill/>
          <a:ln>
            <a:noFill/>
          </a:ln>
        </p:spPr>
      </p:pic>
      <p:sp>
        <p:nvSpPr>
          <p:cNvPr id="480" name="Google Shape;480;g3ab9e56d350_0_69"/>
          <p:cNvSpPr txBox="1"/>
          <p:nvPr/>
        </p:nvSpPr>
        <p:spPr>
          <a:xfrm>
            <a:off x="1140878" y="3405535"/>
            <a:ext cx="2052000" cy="3609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3200" b="0" i="0" u="none" strike="noStrike" cap="none">
                <a:solidFill>
                  <a:schemeClr val="dk1"/>
                </a:solidFill>
                <a:latin typeface="Calibri"/>
                <a:ea typeface="Calibri"/>
                <a:cs typeface="Calibri"/>
                <a:sym typeface="Calibri"/>
              </a:rPr>
              <a:t>P</a:t>
            </a:r>
            <a:r>
              <a:rPr lang="en-US" sz="3200">
                <a:solidFill>
                  <a:schemeClr val="dk1"/>
                </a:solidFill>
                <a:latin typeface="Calibri"/>
                <a:ea typeface="Calibri"/>
                <a:cs typeface="Calibri"/>
                <a:sym typeface="Calibri"/>
              </a:rPr>
              <a:t>ost-</a:t>
            </a:r>
            <a:r>
              <a:rPr lang="en-US" sz="3200" b="0" i="0" u="none" strike="noStrike" cap="none">
                <a:solidFill>
                  <a:schemeClr val="dk1"/>
                </a:solidFill>
                <a:latin typeface="Calibri"/>
                <a:ea typeface="Calibri"/>
                <a:cs typeface="Calibri"/>
                <a:sym typeface="Calibri"/>
              </a:rPr>
              <a:t>condición original</a:t>
            </a:r>
            <a:endParaRPr sz="3200" b="0" i="0" u="none" strike="noStrike" cap="none">
              <a:solidFill>
                <a:schemeClr val="dk1"/>
              </a:solidFill>
              <a:latin typeface="Calibri"/>
              <a:ea typeface="Calibri"/>
              <a:cs typeface="Calibri"/>
              <a:sym typeface="Calibri"/>
            </a:endParaRPr>
          </a:p>
        </p:txBody>
      </p:sp>
      <p:sp>
        <p:nvSpPr>
          <p:cNvPr id="481" name="Google Shape;481;g3ab9e56d350_0_69"/>
          <p:cNvSpPr txBox="1"/>
          <p:nvPr/>
        </p:nvSpPr>
        <p:spPr>
          <a:xfrm>
            <a:off x="5661687" y="3405531"/>
            <a:ext cx="2052000" cy="360900"/>
          </a:xfrm>
          <a:prstGeom prst="rect">
            <a:avLst/>
          </a:prstGeom>
          <a:noFill/>
          <a:ln>
            <a:noFill/>
          </a:ln>
        </p:spPr>
        <p:txBody>
          <a:bodyPr spcFirstLastPara="1" wrap="square" lIns="91425" tIns="91425" rIns="91425" bIns="91425" anchor="t" anchorCtr="0">
            <a:normAutofit fontScale="40000" lnSpcReduction="20000"/>
          </a:bodyPr>
          <a:lstStyle/>
          <a:p>
            <a:pPr marL="0" marR="0" lvl="0" indent="0" algn="ctr" rtl="0">
              <a:lnSpc>
                <a:spcPct val="100000"/>
              </a:lnSpc>
              <a:spcBef>
                <a:spcPts val="0"/>
              </a:spcBef>
              <a:spcAft>
                <a:spcPts val="0"/>
              </a:spcAft>
              <a:buClr>
                <a:schemeClr val="dk1"/>
              </a:buClr>
              <a:buSzPct val="34375"/>
              <a:buFont typeface="Arial"/>
              <a:buNone/>
            </a:pPr>
            <a:r>
              <a:rPr lang="en-US" sz="3200" b="0" i="0" u="none" strike="noStrike" cap="none">
                <a:solidFill>
                  <a:schemeClr val="dk1"/>
                </a:solidFill>
                <a:latin typeface="Calibri"/>
                <a:ea typeface="Calibri"/>
                <a:cs typeface="Calibri"/>
                <a:sym typeface="Calibri"/>
              </a:rPr>
              <a:t>P</a:t>
            </a:r>
            <a:r>
              <a:rPr lang="en-US" sz="3200">
                <a:solidFill>
                  <a:schemeClr val="dk1"/>
                </a:solidFill>
                <a:latin typeface="Calibri"/>
                <a:ea typeface="Calibri"/>
                <a:cs typeface="Calibri"/>
                <a:sym typeface="Calibri"/>
              </a:rPr>
              <a:t>ost-</a:t>
            </a:r>
            <a:r>
              <a:rPr lang="en-US" sz="3200" b="0" i="0" u="none" strike="noStrike" cap="none">
                <a:solidFill>
                  <a:schemeClr val="dk1"/>
                </a:solidFill>
                <a:latin typeface="Calibri"/>
                <a:ea typeface="Calibri"/>
                <a:cs typeface="Calibri"/>
                <a:sym typeface="Calibri"/>
              </a:rPr>
              <a:t>condición arreglada</a:t>
            </a:r>
            <a:endParaRPr sz="3200" b="0" i="0" u="none" strike="noStrike" cap="none">
              <a:solidFill>
                <a:schemeClr val="dk1"/>
              </a:solidFill>
              <a:latin typeface="Calibri"/>
              <a:ea typeface="Calibri"/>
              <a:cs typeface="Calibri"/>
              <a:sym typeface="Calibri"/>
            </a:endParaRPr>
          </a:p>
        </p:txBody>
      </p:sp>
      <p:sp>
        <p:nvSpPr>
          <p:cNvPr id="482" name="Google Shape;482;g3ab9e56d350_0_69"/>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Rock-Paper-Scissors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solidFill>
                  <a:schemeClr val="accent1"/>
                </a:solidFill>
                <a:latin typeface="Merriweather ExtraBold"/>
                <a:ea typeface="Merriweather ExtraBold"/>
                <a:cs typeface="Merriweather ExtraBold"/>
                <a:sym typeface="Merriweather ExtraBold"/>
              </a:rPr>
              <a:t>Segunda </a:t>
            </a:r>
            <a:r>
              <a:rPr lang="en-US" sz="2000">
                <a:latin typeface="Merriweather ExtraBold"/>
                <a:ea typeface="Merriweather ExtraBold"/>
                <a:cs typeface="Merriweather ExtraBold"/>
                <a:sym typeface="Merriweather ExtraBold"/>
              </a:rPr>
              <a:t>versión: </a:t>
            </a:r>
            <a:r>
              <a:rPr lang="en-US" sz="2000">
                <a:solidFill>
                  <a:schemeClr val="accent1"/>
                </a:solidFill>
                <a:latin typeface="Merriweather ExtraBold"/>
                <a:ea typeface="Merriweather ExtraBold"/>
                <a:cs typeface="Merriweather ExtraBold"/>
                <a:sym typeface="Merriweather ExtraBold"/>
              </a:rPr>
              <a:t>corrigiendo </a:t>
            </a:r>
            <a:r>
              <a:rPr lang="en-US" sz="2000">
                <a:latin typeface="Merriweather ExtraBold"/>
                <a:ea typeface="Merriweather ExtraBold"/>
                <a:cs typeface="Merriweather ExtraBold"/>
                <a:sym typeface="Merriweather ExtraBold"/>
              </a:rPr>
              <a:t>la post-condición</a:t>
            </a:r>
            <a:endParaRPr sz="2000">
              <a:latin typeface="Merriweather ExtraBold"/>
              <a:ea typeface="Merriweather ExtraBold"/>
              <a:cs typeface="Merriweather ExtraBold"/>
              <a:sym typeface="Merriweather ExtraBold"/>
            </a:endParaRPr>
          </a:p>
        </p:txBody>
      </p:sp>
      <p:sp>
        <p:nvSpPr>
          <p:cNvPr id="483" name="Google Shape;483;g3ab9e56d350_0_69"/>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
        <p:nvSpPr>
          <p:cNvPr id="484" name="Google Shape;484;g3ab9e56d350_0_69"/>
          <p:cNvSpPr/>
          <p:nvPr/>
        </p:nvSpPr>
        <p:spPr>
          <a:xfrm>
            <a:off x="624600" y="386740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85" name="Google Shape;485;g3ab9e56d350_0_69"/>
          <p:cNvSpPr txBox="1"/>
          <p:nvPr/>
        </p:nvSpPr>
        <p:spPr>
          <a:xfrm>
            <a:off x="633602" y="4077100"/>
            <a:ext cx="17136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La traducción manual a Alloy incluye dos post-condiciones contradictorias.</a:t>
            </a:r>
            <a:endParaRPr sz="947" b="1">
              <a:solidFill>
                <a:schemeClr val="dk1"/>
              </a:solidFill>
              <a:latin typeface="Merriweather"/>
              <a:ea typeface="Merriweather"/>
              <a:cs typeface="Merriweather"/>
              <a:sym typeface="Merriweather"/>
            </a:endParaRPr>
          </a:p>
        </p:txBody>
      </p:sp>
      <p:sp>
        <p:nvSpPr>
          <p:cNvPr id="486" name="Google Shape;486;g3ab9e56d350_0_69"/>
          <p:cNvSpPr/>
          <p:nvPr/>
        </p:nvSpPr>
        <p:spPr>
          <a:xfrm>
            <a:off x="2682000" y="386740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87" name="Google Shape;487;g3ab9e56d350_0_69"/>
          <p:cNvSpPr txBox="1"/>
          <p:nvPr/>
        </p:nvSpPr>
        <p:spPr>
          <a:xfrm>
            <a:off x="2685300" y="3964300"/>
            <a:ext cx="1713600" cy="9795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Exige simultáneamente que el balance del pozo se transfiera al ganador y se mantenga igual, lo cual solo es posible si todos los balances son cero.</a:t>
            </a:r>
            <a:endParaRPr sz="947" b="1">
              <a:solidFill>
                <a:schemeClr val="dk1"/>
              </a:solidFill>
              <a:latin typeface="Merriweather"/>
              <a:ea typeface="Merriweather"/>
              <a:cs typeface="Merriweather"/>
              <a:sym typeface="Merriweather"/>
            </a:endParaRPr>
          </a:p>
        </p:txBody>
      </p:sp>
      <p:sp>
        <p:nvSpPr>
          <p:cNvPr id="488" name="Google Shape;488;g3ab9e56d350_0_69"/>
          <p:cNvSpPr/>
          <p:nvPr/>
        </p:nvSpPr>
        <p:spPr>
          <a:xfrm>
            <a:off x="4739400" y="386740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89" name="Google Shape;489;g3ab9e56d350_0_69"/>
          <p:cNvSpPr txBox="1"/>
          <p:nvPr/>
        </p:nvSpPr>
        <p:spPr>
          <a:xfrm>
            <a:off x="4742702" y="4077100"/>
            <a:ext cx="17136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Este error no impacta al paper original porque ellos simplificaron los balances para ser siempre cero. </a:t>
            </a:r>
            <a:endParaRPr sz="947" b="1">
              <a:solidFill>
                <a:schemeClr val="dk1"/>
              </a:solidFill>
              <a:latin typeface="Merriweather"/>
              <a:ea typeface="Merriweather"/>
              <a:cs typeface="Merriweather"/>
              <a:sym typeface="Merriweather"/>
            </a:endParaRPr>
          </a:p>
        </p:txBody>
      </p:sp>
      <p:sp>
        <p:nvSpPr>
          <p:cNvPr id="490" name="Google Shape;490;g3ab9e56d350_0_69"/>
          <p:cNvSpPr/>
          <p:nvPr/>
        </p:nvSpPr>
        <p:spPr>
          <a:xfrm>
            <a:off x="6796800" y="3867400"/>
            <a:ext cx="1722600" cy="11073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491" name="Google Shape;491;g3ab9e56d350_0_69"/>
          <p:cNvSpPr txBox="1"/>
          <p:nvPr/>
        </p:nvSpPr>
        <p:spPr>
          <a:xfrm>
            <a:off x="6796802" y="4077100"/>
            <a:ext cx="17136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Al forzar un balance mayor que cero, la transición se volvió lógicamente imposible.</a:t>
            </a:r>
            <a:endParaRPr sz="947" b="1">
              <a:solidFill>
                <a:schemeClr val="dk1"/>
              </a:solidFill>
              <a:latin typeface="Merriweather"/>
              <a:ea typeface="Merriweather"/>
              <a:cs typeface="Merriweather"/>
              <a:sym typeface="Merriweather"/>
            </a:endParaRPr>
          </a:p>
        </p:txBody>
      </p:sp>
      <p:pic>
        <p:nvPicPr>
          <p:cNvPr id="492" name="Google Shape;492;g3ab9e56d350_0_69" descr="&lt;svg xmlns=&quot;http://www.w3.org/2000/svg&quot; height=&quot;48px&quot; viewBox=&quot;0 -960 960 960&quot; width=&quot;48px&quot; fill=&quot;#1f1f1f&quot;&gt;&lt;path d=&quot;M479.98-280q14.02 0 23.52-9.48t9.5-23.5q0-14.02-9.48-23.52t-23.5-9.5q-14.02 0-23.52 9.48t-9.5 23.5q0 14.02 9.48 23.52t23.5 9.5ZM453-433h60v-253h-60v253Zm27.27 353q-82.74 0-155.5-31.5Q252-143 197.5-197.5t-86-127.34Q80-397.68 80-480.5t31.5-155.66Q143-709 197.5-763t127.34-85.5Q397.68-880 480.5-880t155.66 31.5Q709-817 763-763t85.5 127Q880-563 880-480.27q0 82.74-31.5 155.5Q817-252 763-197.68q-54 54.31-127 86Q563-80 480.27-80Z&quot;/&gt;&lt;/svg&gt;"/>
          <p:cNvPicPr preferRelativeResize="0"/>
          <p:nvPr/>
        </p:nvPicPr>
        <p:blipFill>
          <a:blip r:embed="rId5">
            <a:alphaModFix/>
          </a:blip>
          <a:stretch>
            <a:fillRect/>
          </a:stretch>
        </p:blipFill>
        <p:spPr>
          <a:xfrm>
            <a:off x="316396" y="3599116"/>
            <a:ext cx="576975" cy="57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3ab9e56d350_0_84"/>
          <p:cNvSpPr txBox="1"/>
          <p:nvPr/>
        </p:nvSpPr>
        <p:spPr>
          <a:xfrm>
            <a:off x="982013" y="2607828"/>
            <a:ext cx="1504200" cy="264600"/>
          </a:xfrm>
          <a:prstGeom prst="rect">
            <a:avLst/>
          </a:prstGeom>
          <a:noFill/>
          <a:ln>
            <a:noFill/>
          </a:ln>
        </p:spPr>
        <p:txBody>
          <a:bodyPr spcFirstLastPara="1" wrap="square" lIns="67000" tIns="67000" rIns="67000" bIns="67000" anchor="t" anchorCtr="0">
            <a:normAutofit fontScale="400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2345" b="0" i="0" u="none" strike="noStrike" cap="none">
                <a:solidFill>
                  <a:schemeClr val="dk1"/>
                </a:solidFill>
                <a:latin typeface="Calibri"/>
                <a:ea typeface="Calibri"/>
                <a:cs typeface="Calibri"/>
                <a:sym typeface="Calibri"/>
              </a:rPr>
              <a:t>Original</a:t>
            </a:r>
            <a:endParaRPr sz="2345" b="0" i="0" u="none" strike="noStrike" cap="none">
              <a:solidFill>
                <a:schemeClr val="dk1"/>
              </a:solidFill>
              <a:latin typeface="Calibri"/>
              <a:ea typeface="Calibri"/>
              <a:cs typeface="Calibri"/>
              <a:sym typeface="Calibri"/>
            </a:endParaRPr>
          </a:p>
        </p:txBody>
      </p:sp>
      <p:sp>
        <p:nvSpPr>
          <p:cNvPr id="498" name="Google Shape;498;g3ab9e56d350_0_84"/>
          <p:cNvSpPr txBox="1"/>
          <p:nvPr/>
        </p:nvSpPr>
        <p:spPr>
          <a:xfrm>
            <a:off x="4540799" y="3653902"/>
            <a:ext cx="3110400" cy="264600"/>
          </a:xfrm>
          <a:prstGeom prst="rect">
            <a:avLst/>
          </a:prstGeom>
          <a:noFill/>
          <a:ln>
            <a:noFill/>
          </a:ln>
        </p:spPr>
        <p:txBody>
          <a:bodyPr spcFirstLastPara="1" wrap="square" lIns="67000" tIns="67000" rIns="67000" bIns="67000" anchor="t" anchorCtr="0">
            <a:normAutofit fontScale="47500" lnSpcReduction="20000"/>
          </a:bodyPr>
          <a:lstStyle/>
          <a:p>
            <a:pPr marL="0" marR="0" lvl="0" indent="0" algn="ctr" rtl="0">
              <a:lnSpc>
                <a:spcPct val="100000"/>
              </a:lnSpc>
              <a:spcBef>
                <a:spcPts val="0"/>
              </a:spcBef>
              <a:spcAft>
                <a:spcPts val="0"/>
              </a:spcAft>
              <a:buClr>
                <a:srgbClr val="000000"/>
              </a:buClr>
              <a:buSzPct val="100000"/>
              <a:buFont typeface="Arial"/>
              <a:buNone/>
            </a:pPr>
            <a:r>
              <a:rPr lang="en-US" sz="2345" b="0" i="0" u="none" strike="noStrike" cap="none">
                <a:solidFill>
                  <a:schemeClr val="dk1"/>
                </a:solidFill>
                <a:latin typeface="Calibri"/>
                <a:ea typeface="Calibri"/>
                <a:cs typeface="Calibri"/>
                <a:sym typeface="Calibri"/>
              </a:rPr>
              <a:t>Con bug agregado y precondición arreglada</a:t>
            </a:r>
            <a:endParaRPr sz="2345" b="0" i="0" u="none" strike="noStrike" cap="none">
              <a:solidFill>
                <a:schemeClr val="dk1"/>
              </a:solidFill>
              <a:latin typeface="Calibri"/>
              <a:ea typeface="Calibri"/>
              <a:cs typeface="Calibri"/>
              <a:sym typeface="Calibri"/>
            </a:endParaRPr>
          </a:p>
        </p:txBody>
      </p:sp>
      <p:sp>
        <p:nvSpPr>
          <p:cNvPr id="499" name="Google Shape;499;g3ab9e56d350_0_84"/>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Rock-Paper-Scissors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latin typeface="Merriweather ExtraBold"/>
                <a:ea typeface="Merriweather ExtraBold"/>
                <a:cs typeface="Merriweather ExtraBold"/>
                <a:sym typeface="Merriweather ExtraBold"/>
              </a:rPr>
              <a:t>Resultado </a:t>
            </a:r>
            <a:r>
              <a:rPr lang="en-US" sz="2000">
                <a:solidFill>
                  <a:schemeClr val="accent1"/>
                </a:solidFill>
                <a:latin typeface="Merriweather ExtraBold"/>
                <a:ea typeface="Merriweather ExtraBold"/>
                <a:cs typeface="Merriweather ExtraBold"/>
                <a:sym typeface="Merriweather ExtraBold"/>
              </a:rPr>
              <a:t>final</a:t>
            </a:r>
            <a:r>
              <a:rPr lang="en-US" sz="2000">
                <a:latin typeface="Merriweather ExtraBold"/>
                <a:ea typeface="Merriweather ExtraBold"/>
                <a:cs typeface="Merriweather ExtraBold"/>
                <a:sym typeface="Merriweather ExtraBold"/>
              </a:rPr>
              <a:t>: la abstracción modal</a:t>
            </a:r>
            <a:r>
              <a:rPr lang="en-US" sz="2000">
                <a:solidFill>
                  <a:schemeClr val="accent1"/>
                </a:solidFill>
                <a:latin typeface="Merriweather ExtraBold"/>
                <a:ea typeface="Merriweather ExtraBold"/>
                <a:cs typeface="Merriweather ExtraBold"/>
                <a:sym typeface="Merriweather ExtraBold"/>
              </a:rPr>
              <a:t> expone </a:t>
            </a:r>
            <a:r>
              <a:rPr lang="en-US" sz="2000">
                <a:latin typeface="Merriweather ExtraBold"/>
                <a:ea typeface="Merriweather ExtraBold"/>
                <a:cs typeface="Merriweather ExtraBold"/>
                <a:sym typeface="Merriweather ExtraBold"/>
              </a:rPr>
              <a:t>el bug</a:t>
            </a:r>
            <a:endParaRPr sz="2000">
              <a:latin typeface="Merriweather ExtraBold"/>
              <a:ea typeface="Merriweather ExtraBold"/>
              <a:cs typeface="Merriweather ExtraBold"/>
              <a:sym typeface="Merriweather ExtraBold"/>
            </a:endParaRPr>
          </a:p>
        </p:txBody>
      </p:sp>
      <p:sp>
        <p:nvSpPr>
          <p:cNvPr id="500" name="Google Shape;500;g3ab9e56d350_0_84"/>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501" name="Google Shape;501;g3ab9e56d350_0_84"/>
          <p:cNvPicPr preferRelativeResize="0"/>
          <p:nvPr/>
        </p:nvPicPr>
        <p:blipFill>
          <a:blip r:embed="rId3">
            <a:alphaModFix/>
          </a:blip>
          <a:stretch>
            <a:fillRect/>
          </a:stretch>
        </p:blipFill>
        <p:spPr>
          <a:xfrm>
            <a:off x="156675" y="1057325"/>
            <a:ext cx="3253681" cy="1550500"/>
          </a:xfrm>
          <a:prstGeom prst="rect">
            <a:avLst/>
          </a:prstGeom>
          <a:noFill/>
          <a:ln>
            <a:noFill/>
          </a:ln>
        </p:spPr>
      </p:pic>
      <p:pic>
        <p:nvPicPr>
          <p:cNvPr id="502" name="Google Shape;502;g3ab9e56d350_0_84"/>
          <p:cNvPicPr preferRelativeResize="0"/>
          <p:nvPr/>
        </p:nvPicPr>
        <p:blipFill>
          <a:blip r:embed="rId4">
            <a:alphaModFix/>
          </a:blip>
          <a:stretch>
            <a:fillRect/>
          </a:stretch>
        </p:blipFill>
        <p:spPr>
          <a:xfrm>
            <a:off x="3409050" y="1126938"/>
            <a:ext cx="5373900" cy="2560890"/>
          </a:xfrm>
          <a:prstGeom prst="rect">
            <a:avLst/>
          </a:prstGeom>
          <a:noFill/>
          <a:ln>
            <a:noFill/>
          </a:ln>
        </p:spPr>
      </p:pic>
      <p:sp>
        <p:nvSpPr>
          <p:cNvPr id="503" name="Google Shape;503;g3ab9e56d350_0_84"/>
          <p:cNvSpPr/>
          <p:nvPr/>
        </p:nvSpPr>
        <p:spPr>
          <a:xfrm>
            <a:off x="5844200" y="4063950"/>
            <a:ext cx="3052800" cy="9795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504" name="Google Shape;504;g3ab9e56d350_0_84"/>
          <p:cNvSpPr txBox="1"/>
          <p:nvPr/>
        </p:nvSpPr>
        <p:spPr>
          <a:xfrm>
            <a:off x="6233175" y="4343325"/>
            <a:ext cx="2592000" cy="6345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1147" b="1">
                <a:solidFill>
                  <a:schemeClr val="accent1"/>
                </a:solidFill>
                <a:latin typeface="Merriweather"/>
                <a:ea typeface="Merriweather"/>
                <a:cs typeface="Merriweather"/>
                <a:sym typeface="Merriweather"/>
              </a:rPr>
              <a:t>Ahora sí</a:t>
            </a:r>
            <a:r>
              <a:rPr lang="en-US" sz="1147" b="1">
                <a:solidFill>
                  <a:schemeClr val="dk1"/>
                </a:solidFill>
                <a:latin typeface="Merriweather"/>
                <a:ea typeface="Merriweather"/>
                <a:cs typeface="Merriweather"/>
                <a:sym typeface="Merriweather"/>
              </a:rPr>
              <a:t>, la transición reaparece y es de tipo </a:t>
            </a:r>
            <a:r>
              <a:rPr lang="en-US" sz="1147" b="1" i="1">
                <a:solidFill>
                  <a:schemeClr val="dk1"/>
                </a:solidFill>
                <a:latin typeface="Merriweather"/>
                <a:ea typeface="Merriweather"/>
                <a:cs typeface="Merriweather"/>
                <a:sym typeface="Merriweather"/>
              </a:rPr>
              <a:t>may</a:t>
            </a:r>
            <a:r>
              <a:rPr lang="en-US" sz="1147" b="1">
                <a:solidFill>
                  <a:schemeClr val="dk1"/>
                </a:solidFill>
                <a:latin typeface="Merriweather"/>
                <a:ea typeface="Merriweather"/>
                <a:cs typeface="Merriweather"/>
                <a:sym typeface="Merriweather"/>
              </a:rPr>
              <a:t>, que es lo que se buscaba originalmente.</a:t>
            </a:r>
            <a:endParaRPr sz="1147" b="1">
              <a:solidFill>
                <a:schemeClr val="dk1"/>
              </a:solidFill>
              <a:latin typeface="Merriweather"/>
              <a:ea typeface="Merriweather"/>
              <a:cs typeface="Merriweather"/>
              <a:sym typeface="Merriweather"/>
            </a:endParaRPr>
          </a:p>
        </p:txBody>
      </p:sp>
      <p:sp>
        <p:nvSpPr>
          <p:cNvPr id="505" name="Google Shape;505;g3ab9e56d350_0_84"/>
          <p:cNvSpPr/>
          <p:nvPr/>
        </p:nvSpPr>
        <p:spPr>
          <a:xfrm>
            <a:off x="156675" y="3397000"/>
            <a:ext cx="1311900" cy="15504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506" name="Google Shape;506;g3ab9e56d350_0_84"/>
          <p:cNvSpPr txBox="1"/>
          <p:nvPr/>
        </p:nvSpPr>
        <p:spPr>
          <a:xfrm>
            <a:off x="193908" y="3846558"/>
            <a:ext cx="1244700" cy="6879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Las ejecuciones con pozo 0 no permiten ejecutar la transición.</a:t>
            </a:r>
            <a:endParaRPr sz="947" b="1">
              <a:solidFill>
                <a:schemeClr val="dk1"/>
              </a:solidFill>
              <a:latin typeface="Merriweather"/>
              <a:ea typeface="Merriweather"/>
              <a:cs typeface="Merriweather"/>
              <a:sym typeface="Merriweather"/>
            </a:endParaRPr>
          </a:p>
        </p:txBody>
      </p:sp>
      <p:sp>
        <p:nvSpPr>
          <p:cNvPr id="507" name="Google Shape;507;g3ab9e56d350_0_84"/>
          <p:cNvSpPr/>
          <p:nvPr/>
        </p:nvSpPr>
        <p:spPr>
          <a:xfrm>
            <a:off x="1498238" y="3397000"/>
            <a:ext cx="1369800" cy="1550400"/>
          </a:xfrm>
          <a:prstGeom prst="roundRect">
            <a:avLst>
              <a:gd name="adj" fmla="val 16667"/>
            </a:avLst>
          </a:prstGeom>
          <a:noFill/>
          <a:ln w="5875" cap="flat" cmpd="sng">
            <a:solidFill>
              <a:srgbClr val="003366"/>
            </a:solidFill>
            <a:prstDash val="solid"/>
            <a:round/>
            <a:headEnd type="none" w="sm" len="sm"/>
            <a:tailEnd type="none" w="sm" len="sm"/>
          </a:ln>
          <a:effectLst>
            <a:outerShdw blurRad="35227" dist="11742" dir="5400000" algn="bl" rotWithShape="0">
              <a:srgbClr val="000000">
                <a:alpha val="50000"/>
              </a:srgbClr>
            </a:outerShdw>
          </a:effectLst>
        </p:spPr>
        <p:txBody>
          <a:bodyPr spcFirstLastPara="1" wrap="square" lIns="56375" tIns="56375" rIns="56375" bIns="56375" anchor="ctr" anchorCtr="0">
            <a:noAutofit/>
          </a:bodyPr>
          <a:lstStyle/>
          <a:p>
            <a:pPr marL="0" lvl="0" indent="0" algn="ctr" rtl="0">
              <a:spcBef>
                <a:spcPts val="0"/>
              </a:spcBef>
              <a:spcAft>
                <a:spcPts val="0"/>
              </a:spcAft>
              <a:buNone/>
            </a:pPr>
            <a:endParaRPr sz="862">
              <a:latin typeface="Calibri"/>
              <a:ea typeface="Calibri"/>
              <a:cs typeface="Calibri"/>
              <a:sym typeface="Calibri"/>
            </a:endParaRPr>
          </a:p>
        </p:txBody>
      </p:sp>
      <p:sp>
        <p:nvSpPr>
          <p:cNvPr id="508" name="Google Shape;508;g3ab9e56d350_0_84"/>
          <p:cNvSpPr txBox="1"/>
          <p:nvPr/>
        </p:nvSpPr>
        <p:spPr>
          <a:xfrm>
            <a:off x="1438604" y="3665458"/>
            <a:ext cx="1459200" cy="979500"/>
          </a:xfrm>
          <a:prstGeom prst="rect">
            <a:avLst/>
          </a:prstGeom>
          <a:noFill/>
          <a:ln>
            <a:noFill/>
          </a:ln>
        </p:spPr>
        <p:txBody>
          <a:bodyPr spcFirstLastPara="1" wrap="square" lIns="51750" tIns="51750" rIns="51750" bIns="51750" anchor="t" anchorCtr="0">
            <a:spAutoFit/>
          </a:bodyPr>
          <a:lstStyle/>
          <a:p>
            <a:pPr marL="0" lvl="0" indent="0" algn="ctr" rtl="0">
              <a:spcBef>
                <a:spcPts val="0"/>
              </a:spcBef>
              <a:spcAft>
                <a:spcPts val="0"/>
              </a:spcAft>
              <a:buNone/>
            </a:pPr>
            <a:r>
              <a:rPr lang="en-US" sz="947" b="1">
                <a:solidFill>
                  <a:schemeClr val="dk1"/>
                </a:solidFill>
                <a:latin typeface="Merriweather"/>
                <a:ea typeface="Merriweather"/>
                <a:cs typeface="Merriweather"/>
                <a:sym typeface="Merriweather"/>
              </a:rPr>
              <a:t>Las ejecuciones con pozo mayor que 0 permiten ejecutar la transición una única vez, entregando el pozo al ganador.</a:t>
            </a:r>
            <a:endParaRPr sz="947" b="1">
              <a:solidFill>
                <a:schemeClr val="dk1"/>
              </a:solidFill>
              <a:latin typeface="Merriweather"/>
              <a:ea typeface="Merriweather"/>
              <a:cs typeface="Merriweather"/>
              <a:sym typeface="Merriweather"/>
            </a:endParaRPr>
          </a:p>
        </p:txBody>
      </p:sp>
      <p:sp>
        <p:nvSpPr>
          <p:cNvPr id="509" name="Google Shape;509;g3ab9e56d350_0_84"/>
          <p:cNvSpPr/>
          <p:nvPr/>
        </p:nvSpPr>
        <p:spPr>
          <a:xfrm>
            <a:off x="156755" y="3062138"/>
            <a:ext cx="2711100" cy="318300"/>
          </a:xfrm>
          <a:prstGeom prst="roundRect">
            <a:avLst>
              <a:gd name="adj" fmla="val 16667"/>
            </a:avLst>
          </a:prstGeom>
          <a:noFill/>
          <a:ln w="6275" cap="flat" cmpd="sng">
            <a:solidFill>
              <a:srgbClr val="003366"/>
            </a:solidFill>
            <a:prstDash val="solid"/>
            <a:round/>
            <a:headEnd type="none" w="sm" len="sm"/>
            <a:tailEnd type="none" w="sm" len="sm"/>
          </a:ln>
          <a:effectLst>
            <a:outerShdw blurRad="37735" dist="12578" dir="5400000" algn="bl" rotWithShape="0">
              <a:srgbClr val="000000">
                <a:alpha val="50000"/>
              </a:srgbClr>
            </a:outerShdw>
          </a:effectLst>
        </p:spPr>
        <p:txBody>
          <a:bodyPr spcFirstLastPara="1" wrap="square" lIns="60375" tIns="60375" rIns="60375" bIns="60375" anchor="ctr" anchorCtr="0">
            <a:noAutofit/>
          </a:bodyPr>
          <a:lstStyle/>
          <a:p>
            <a:pPr marL="0" lvl="0" indent="0" algn="ctr" rtl="0">
              <a:spcBef>
                <a:spcPts val="0"/>
              </a:spcBef>
              <a:spcAft>
                <a:spcPts val="0"/>
              </a:spcAft>
              <a:buNone/>
            </a:pPr>
            <a:endParaRPr sz="924">
              <a:latin typeface="Calibri"/>
              <a:ea typeface="Calibri"/>
              <a:cs typeface="Calibri"/>
              <a:sym typeface="Calibri"/>
            </a:endParaRPr>
          </a:p>
        </p:txBody>
      </p:sp>
      <p:sp>
        <p:nvSpPr>
          <p:cNvPr id="510" name="Google Shape;510;g3ab9e56d350_0_84"/>
          <p:cNvSpPr txBox="1"/>
          <p:nvPr/>
        </p:nvSpPr>
        <p:spPr>
          <a:xfrm>
            <a:off x="156675" y="3082671"/>
            <a:ext cx="2711100" cy="268200"/>
          </a:xfrm>
          <a:prstGeom prst="rect">
            <a:avLst/>
          </a:prstGeom>
          <a:noFill/>
          <a:ln>
            <a:noFill/>
          </a:ln>
        </p:spPr>
        <p:txBody>
          <a:bodyPr spcFirstLastPara="1" wrap="square" lIns="55425" tIns="55425" rIns="55425" bIns="55425" anchor="t" anchorCtr="0">
            <a:spAutoFit/>
          </a:bodyPr>
          <a:lstStyle/>
          <a:p>
            <a:pPr marL="0" lvl="0" indent="0" algn="ctr" rtl="0">
              <a:spcBef>
                <a:spcPts val="0"/>
              </a:spcBef>
              <a:spcAft>
                <a:spcPts val="0"/>
              </a:spcAft>
              <a:buNone/>
            </a:pPr>
            <a:r>
              <a:rPr lang="en-US" sz="1014" b="1">
                <a:solidFill>
                  <a:schemeClr val="accent1"/>
                </a:solidFill>
                <a:latin typeface="Merriweather"/>
                <a:ea typeface="Merriweather"/>
                <a:cs typeface="Merriweather"/>
                <a:sym typeface="Merriweather"/>
              </a:rPr>
              <a:t>Dos limitaciones para </a:t>
            </a:r>
            <a:r>
              <a:rPr lang="en-US" sz="1014">
                <a:solidFill>
                  <a:schemeClr val="accent1"/>
                </a:solidFill>
                <a:latin typeface="Merriweather Black"/>
                <a:ea typeface="Merriweather Black"/>
                <a:cs typeface="Merriweather Black"/>
                <a:sym typeface="Merriweather Black"/>
              </a:rPr>
              <a:t>determineWinner</a:t>
            </a:r>
            <a:endParaRPr sz="1014">
              <a:solidFill>
                <a:schemeClr val="accent1"/>
              </a:solidFill>
              <a:latin typeface="Merriweather Black"/>
              <a:ea typeface="Merriweather Black"/>
              <a:cs typeface="Merriweather Black"/>
              <a:sym typeface="Merriweather Black"/>
            </a:endParaRPr>
          </a:p>
        </p:txBody>
      </p:sp>
      <p:pic>
        <p:nvPicPr>
          <p:cNvPr id="511" name="Google Shape;511;g3ab9e56d350_0_84"/>
          <p:cNvPicPr preferRelativeResize="0"/>
          <p:nvPr/>
        </p:nvPicPr>
        <p:blipFill>
          <a:blip r:embed="rId5">
            <a:alphaModFix/>
          </a:blip>
          <a:stretch>
            <a:fillRect/>
          </a:stretch>
        </p:blipFill>
        <p:spPr>
          <a:xfrm>
            <a:off x="5795843" y="4010100"/>
            <a:ext cx="641204" cy="591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3ad4e990aef_0_189"/>
          <p:cNvSpPr/>
          <p:nvPr/>
        </p:nvSpPr>
        <p:spPr>
          <a:xfrm>
            <a:off x="5170918" y="1014475"/>
            <a:ext cx="3929100" cy="4068600"/>
          </a:xfrm>
          <a:prstGeom prst="roundRect">
            <a:avLst>
              <a:gd name="adj" fmla="val 16667"/>
            </a:avLst>
          </a:prstGeom>
          <a:noFill/>
          <a:ln w="11725" cap="flat" cmpd="sng">
            <a:solidFill>
              <a:srgbClr val="3C78D8"/>
            </a:solidFill>
            <a:prstDash val="solid"/>
            <a:round/>
            <a:headEnd type="none" w="sm" len="sm"/>
            <a:tailEnd type="none" w="sm" len="sm"/>
          </a:ln>
          <a:effectLst>
            <a:outerShdw blurRad="70382" dist="23461" dir="5400000" algn="bl" rotWithShape="0">
              <a:srgbClr val="000000">
                <a:alpha val="50000"/>
              </a:srgbClr>
            </a:outerShdw>
          </a:effectLst>
        </p:spPr>
        <p:txBody>
          <a:bodyPr spcFirstLastPara="1" wrap="square" lIns="112575" tIns="112575" rIns="112575" bIns="112575" anchor="ctr" anchorCtr="0">
            <a:noAutofit/>
          </a:bodyPr>
          <a:lstStyle/>
          <a:p>
            <a:pPr marL="0" lvl="0" indent="0" algn="just" rtl="0">
              <a:spcBef>
                <a:spcPts val="0"/>
              </a:spcBef>
              <a:spcAft>
                <a:spcPts val="0"/>
              </a:spcAft>
              <a:buNone/>
            </a:pPr>
            <a:endParaRPr sz="1724">
              <a:latin typeface="Calibri"/>
              <a:ea typeface="Calibri"/>
              <a:cs typeface="Calibri"/>
              <a:sym typeface="Calibri"/>
            </a:endParaRPr>
          </a:p>
        </p:txBody>
      </p:sp>
      <p:sp>
        <p:nvSpPr>
          <p:cNvPr id="517" name="Google Shape;517;g3ad4e990aef_0_189"/>
          <p:cNvSpPr txBox="1">
            <a:spLocks noGrp="1"/>
          </p:cNvSpPr>
          <p:nvPr>
            <p:ph type="title"/>
          </p:nvPr>
        </p:nvSpPr>
        <p:spPr>
          <a:xfrm>
            <a:off x="0" y="2035"/>
            <a:ext cx="91440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100" b="1" u="sng">
                <a:latin typeface="Oswald"/>
                <a:ea typeface="Oswald"/>
                <a:cs typeface="Oswald"/>
                <a:sym typeface="Oswald"/>
              </a:rPr>
              <a:t>AssetTransfer</a:t>
            </a:r>
            <a:endParaRPr sz="3100" b="1">
              <a:latin typeface="Oswald"/>
              <a:ea typeface="Oswald"/>
              <a:cs typeface="Oswald"/>
              <a:sym typeface="Oswald"/>
            </a:endParaRPr>
          </a:p>
          <a:p>
            <a:pPr marL="0" lvl="0" indent="0" algn="ctr" rtl="0">
              <a:spcBef>
                <a:spcPts val="0"/>
              </a:spcBef>
              <a:spcAft>
                <a:spcPts val="0"/>
              </a:spcAft>
              <a:buClr>
                <a:schemeClr val="dk1"/>
              </a:buClr>
              <a:buSzPts val="1100"/>
              <a:buFont typeface="Arial"/>
              <a:buNone/>
            </a:pPr>
            <a:r>
              <a:rPr lang="en-US" sz="2400">
                <a:latin typeface="Merriweather ExtraBold"/>
                <a:ea typeface="Merriweather ExtraBold"/>
                <a:cs typeface="Merriweather ExtraBold"/>
                <a:sym typeface="Merriweather ExtraBold"/>
              </a:rPr>
              <a:t>Contrato de </a:t>
            </a:r>
            <a:r>
              <a:rPr lang="en-US" sz="2400">
                <a:solidFill>
                  <a:schemeClr val="accent1"/>
                </a:solidFill>
                <a:latin typeface="Merriweather ExtraBold"/>
                <a:ea typeface="Merriweather ExtraBold"/>
                <a:cs typeface="Merriweather ExtraBold"/>
                <a:sym typeface="Merriweather ExtraBold"/>
              </a:rPr>
              <a:t>Transferencia de un Activo</a:t>
            </a:r>
            <a:endParaRPr sz="2400">
              <a:solidFill>
                <a:schemeClr val="accent1"/>
              </a:solidFill>
              <a:latin typeface="Merriweather ExtraBold"/>
              <a:ea typeface="Merriweather ExtraBold"/>
              <a:cs typeface="Merriweather ExtraBold"/>
              <a:sym typeface="Merriweather ExtraBold"/>
            </a:endParaRPr>
          </a:p>
          <a:p>
            <a:pPr marL="0" marR="0" lvl="0" indent="0" algn="ctr" rtl="0">
              <a:lnSpc>
                <a:spcPct val="100000"/>
              </a:lnSpc>
              <a:spcBef>
                <a:spcPts val="0"/>
              </a:spcBef>
              <a:spcAft>
                <a:spcPts val="0"/>
              </a:spcAft>
              <a:buNone/>
            </a:pPr>
            <a:endParaRPr sz="2800">
              <a:solidFill>
                <a:srgbClr val="3D85C6"/>
              </a:solidFill>
              <a:latin typeface="Merriweather ExtraBold"/>
              <a:ea typeface="Merriweather ExtraBold"/>
              <a:cs typeface="Merriweather ExtraBold"/>
              <a:sym typeface="Merriweather ExtraBold"/>
            </a:endParaRPr>
          </a:p>
        </p:txBody>
      </p:sp>
      <p:sp>
        <p:nvSpPr>
          <p:cNvPr id="518" name="Google Shape;518;g3ad4e990aef_0_189"/>
          <p:cNvSpPr/>
          <p:nvPr/>
        </p:nvSpPr>
        <p:spPr>
          <a:xfrm>
            <a:off x="146713" y="1014485"/>
            <a:ext cx="2302200" cy="4068600"/>
          </a:xfrm>
          <a:prstGeom prst="roundRect">
            <a:avLst>
              <a:gd name="adj" fmla="val 16667"/>
            </a:avLst>
          </a:prstGeom>
          <a:noFill/>
          <a:ln w="11725" cap="flat" cmpd="sng">
            <a:solidFill>
              <a:srgbClr val="3C78D8"/>
            </a:solidFill>
            <a:prstDash val="solid"/>
            <a:round/>
            <a:headEnd type="none" w="sm" len="sm"/>
            <a:tailEnd type="none" w="sm" len="sm"/>
          </a:ln>
          <a:effectLst>
            <a:outerShdw blurRad="70382" dist="23461" dir="5400000" algn="bl" rotWithShape="0">
              <a:srgbClr val="000000">
                <a:alpha val="50000"/>
              </a:srgbClr>
            </a:outerShdw>
          </a:effectLst>
        </p:spPr>
        <p:txBody>
          <a:bodyPr spcFirstLastPara="1" wrap="square" lIns="112575" tIns="112575" rIns="112575" bIns="112575" anchor="ctr" anchorCtr="0">
            <a:noAutofit/>
          </a:bodyPr>
          <a:lstStyle/>
          <a:p>
            <a:pPr marL="0" lvl="0" indent="0" algn="just" rtl="0">
              <a:spcBef>
                <a:spcPts val="0"/>
              </a:spcBef>
              <a:spcAft>
                <a:spcPts val="0"/>
              </a:spcAft>
              <a:buNone/>
            </a:pPr>
            <a:endParaRPr sz="1724">
              <a:latin typeface="Calibri"/>
              <a:ea typeface="Calibri"/>
              <a:cs typeface="Calibri"/>
              <a:sym typeface="Calibri"/>
            </a:endParaRPr>
          </a:p>
        </p:txBody>
      </p:sp>
      <p:pic>
        <p:nvPicPr>
          <p:cNvPr id="519" name="Google Shape;519;g3ad4e990aef_0_189"/>
          <p:cNvPicPr preferRelativeResize="0"/>
          <p:nvPr/>
        </p:nvPicPr>
        <p:blipFill rotWithShape="1">
          <a:blip r:embed="rId3">
            <a:alphaModFix/>
          </a:blip>
          <a:srcRect l="11418" t="19061"/>
          <a:stretch/>
        </p:blipFill>
        <p:spPr>
          <a:xfrm>
            <a:off x="281075" y="2203071"/>
            <a:ext cx="531809" cy="486794"/>
          </a:xfrm>
          <a:prstGeom prst="rect">
            <a:avLst/>
          </a:prstGeom>
          <a:noFill/>
          <a:ln>
            <a:noFill/>
          </a:ln>
        </p:spPr>
      </p:pic>
      <p:pic>
        <p:nvPicPr>
          <p:cNvPr id="520" name="Google Shape;520;g3ad4e990aef_0_189"/>
          <p:cNvPicPr preferRelativeResize="0"/>
          <p:nvPr/>
        </p:nvPicPr>
        <p:blipFill rotWithShape="1">
          <a:blip r:embed="rId4">
            <a:alphaModFix/>
          </a:blip>
          <a:srcRect/>
          <a:stretch/>
        </p:blipFill>
        <p:spPr>
          <a:xfrm>
            <a:off x="256032" y="2937001"/>
            <a:ext cx="581894" cy="581908"/>
          </a:xfrm>
          <a:prstGeom prst="rect">
            <a:avLst/>
          </a:prstGeom>
          <a:noFill/>
          <a:ln>
            <a:noFill/>
          </a:ln>
        </p:spPr>
      </p:pic>
      <p:pic>
        <p:nvPicPr>
          <p:cNvPr id="521" name="Google Shape;521;g3ad4e990aef_0_189"/>
          <p:cNvPicPr preferRelativeResize="0"/>
          <p:nvPr/>
        </p:nvPicPr>
        <p:blipFill>
          <a:blip r:embed="rId5">
            <a:alphaModFix/>
          </a:blip>
          <a:stretch>
            <a:fillRect/>
          </a:stretch>
        </p:blipFill>
        <p:spPr>
          <a:xfrm>
            <a:off x="305233" y="3708556"/>
            <a:ext cx="483483" cy="550081"/>
          </a:xfrm>
          <a:prstGeom prst="rect">
            <a:avLst/>
          </a:prstGeom>
          <a:noFill/>
          <a:ln>
            <a:noFill/>
          </a:ln>
        </p:spPr>
      </p:pic>
      <p:pic>
        <p:nvPicPr>
          <p:cNvPr id="522" name="Google Shape;522;g3ad4e990aef_0_189"/>
          <p:cNvPicPr preferRelativeResize="0"/>
          <p:nvPr/>
        </p:nvPicPr>
        <p:blipFill rotWithShape="1">
          <a:blip r:embed="rId6">
            <a:alphaModFix/>
          </a:blip>
          <a:srcRect l="22615" t="4949" r="22730" b="11298"/>
          <a:stretch/>
        </p:blipFill>
        <p:spPr>
          <a:xfrm>
            <a:off x="281071" y="1469132"/>
            <a:ext cx="531810" cy="486794"/>
          </a:xfrm>
          <a:prstGeom prst="rect">
            <a:avLst/>
          </a:prstGeom>
          <a:noFill/>
          <a:ln>
            <a:noFill/>
          </a:ln>
        </p:spPr>
      </p:pic>
      <p:pic>
        <p:nvPicPr>
          <p:cNvPr id="523" name="Google Shape;523;g3ad4e990aef_0_189"/>
          <p:cNvPicPr preferRelativeResize="0"/>
          <p:nvPr/>
        </p:nvPicPr>
        <p:blipFill>
          <a:blip r:embed="rId7">
            <a:alphaModFix/>
          </a:blip>
          <a:stretch>
            <a:fillRect/>
          </a:stretch>
        </p:blipFill>
        <p:spPr>
          <a:xfrm>
            <a:off x="281069" y="4448303"/>
            <a:ext cx="531800" cy="509555"/>
          </a:xfrm>
          <a:prstGeom prst="rect">
            <a:avLst/>
          </a:prstGeom>
          <a:noFill/>
          <a:ln>
            <a:noFill/>
          </a:ln>
        </p:spPr>
      </p:pic>
      <p:cxnSp>
        <p:nvCxnSpPr>
          <p:cNvPr id="524" name="Google Shape;524;g3ad4e990aef_0_189"/>
          <p:cNvCxnSpPr>
            <a:stCxn id="522" idx="2"/>
            <a:endCxn id="519" idx="0"/>
          </p:cNvCxnSpPr>
          <p:nvPr/>
        </p:nvCxnSpPr>
        <p:spPr>
          <a:xfrm>
            <a:off x="546976" y="1955926"/>
            <a:ext cx="0" cy="247200"/>
          </a:xfrm>
          <a:prstGeom prst="straightConnector1">
            <a:avLst/>
          </a:prstGeom>
          <a:noFill/>
          <a:ln w="16900" cap="flat" cmpd="sng">
            <a:solidFill>
              <a:srgbClr val="CD6813"/>
            </a:solidFill>
            <a:prstDash val="solid"/>
            <a:round/>
            <a:headEnd type="none" w="med" len="med"/>
            <a:tailEnd type="triangle" w="med" len="med"/>
          </a:ln>
        </p:spPr>
      </p:cxnSp>
      <p:cxnSp>
        <p:nvCxnSpPr>
          <p:cNvPr id="525" name="Google Shape;525;g3ad4e990aef_0_189"/>
          <p:cNvCxnSpPr>
            <a:stCxn id="519" idx="2"/>
            <a:endCxn id="520" idx="0"/>
          </p:cNvCxnSpPr>
          <p:nvPr/>
        </p:nvCxnSpPr>
        <p:spPr>
          <a:xfrm>
            <a:off x="546980" y="2689865"/>
            <a:ext cx="0" cy="247200"/>
          </a:xfrm>
          <a:prstGeom prst="straightConnector1">
            <a:avLst/>
          </a:prstGeom>
          <a:noFill/>
          <a:ln w="16900" cap="flat" cmpd="sng">
            <a:solidFill>
              <a:srgbClr val="CD6813"/>
            </a:solidFill>
            <a:prstDash val="solid"/>
            <a:round/>
            <a:headEnd type="none" w="med" len="med"/>
            <a:tailEnd type="triangle" w="med" len="med"/>
          </a:ln>
        </p:spPr>
      </p:cxnSp>
      <p:cxnSp>
        <p:nvCxnSpPr>
          <p:cNvPr id="526" name="Google Shape;526;g3ad4e990aef_0_189"/>
          <p:cNvCxnSpPr>
            <a:stCxn id="520" idx="2"/>
            <a:endCxn id="521" idx="0"/>
          </p:cNvCxnSpPr>
          <p:nvPr/>
        </p:nvCxnSpPr>
        <p:spPr>
          <a:xfrm>
            <a:off x="546979" y="3518909"/>
            <a:ext cx="0" cy="189600"/>
          </a:xfrm>
          <a:prstGeom prst="straightConnector1">
            <a:avLst/>
          </a:prstGeom>
          <a:noFill/>
          <a:ln w="16900" cap="flat" cmpd="sng">
            <a:solidFill>
              <a:srgbClr val="CD6813"/>
            </a:solidFill>
            <a:prstDash val="solid"/>
            <a:round/>
            <a:headEnd type="none" w="med" len="med"/>
            <a:tailEnd type="triangle" w="med" len="med"/>
          </a:ln>
        </p:spPr>
      </p:cxnSp>
      <p:cxnSp>
        <p:nvCxnSpPr>
          <p:cNvPr id="527" name="Google Shape;527;g3ad4e990aef_0_189"/>
          <p:cNvCxnSpPr>
            <a:stCxn id="521" idx="2"/>
            <a:endCxn id="523" idx="0"/>
          </p:cNvCxnSpPr>
          <p:nvPr/>
        </p:nvCxnSpPr>
        <p:spPr>
          <a:xfrm>
            <a:off x="546975" y="4258637"/>
            <a:ext cx="0" cy="189600"/>
          </a:xfrm>
          <a:prstGeom prst="straightConnector1">
            <a:avLst/>
          </a:prstGeom>
          <a:noFill/>
          <a:ln w="16900" cap="flat" cmpd="sng">
            <a:solidFill>
              <a:srgbClr val="CD6813"/>
            </a:solidFill>
            <a:prstDash val="solid"/>
            <a:round/>
            <a:headEnd type="none" w="med" len="med"/>
            <a:tailEnd type="triangle" w="med" len="med"/>
          </a:ln>
        </p:spPr>
      </p:cxnSp>
      <p:sp>
        <p:nvSpPr>
          <p:cNvPr id="528" name="Google Shape;528;g3ad4e990aef_0_189"/>
          <p:cNvSpPr txBox="1"/>
          <p:nvPr/>
        </p:nvSpPr>
        <p:spPr>
          <a:xfrm>
            <a:off x="897807" y="1418925"/>
            <a:ext cx="1454700" cy="587100"/>
          </a:xfrm>
          <a:prstGeom prst="rect">
            <a:avLst/>
          </a:prstGeom>
          <a:noFill/>
          <a:ln>
            <a:noFill/>
          </a:ln>
        </p:spPr>
        <p:txBody>
          <a:bodyPr spcFirstLastPara="1" wrap="square" lIns="40525" tIns="40525" rIns="40525" bIns="40525" anchor="t" anchorCtr="0">
            <a:spAutoFit/>
          </a:bodyPr>
          <a:lstStyle/>
          <a:p>
            <a:pPr marL="0" lvl="0" indent="0" algn="l" rtl="0">
              <a:spcBef>
                <a:spcPts val="0"/>
              </a:spcBef>
              <a:spcAft>
                <a:spcPts val="0"/>
              </a:spcAft>
              <a:buNone/>
            </a:pPr>
            <a:r>
              <a:rPr lang="en-US" sz="1094" b="1">
                <a:solidFill>
                  <a:srgbClr val="B45F06"/>
                </a:solidFill>
                <a:latin typeface="Merriweather"/>
                <a:ea typeface="Merriweather"/>
                <a:cs typeface="Merriweather"/>
                <a:sym typeface="Merriweather"/>
              </a:rPr>
              <a:t>Vendedor </a:t>
            </a:r>
            <a:r>
              <a:rPr lang="en-US" sz="838" b="1">
                <a:solidFill>
                  <a:srgbClr val="B45F06"/>
                </a:solidFill>
                <a:latin typeface="Merriweather"/>
                <a:ea typeface="Merriweather"/>
                <a:cs typeface="Merriweather"/>
                <a:sym typeface="Merriweather"/>
              </a:rPr>
              <a:t>(owner)</a:t>
            </a:r>
            <a:endParaRPr sz="838"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94" b="1">
                <a:solidFill>
                  <a:schemeClr val="dk1"/>
                </a:solidFill>
                <a:latin typeface="Merriweather"/>
                <a:ea typeface="Merriweather"/>
                <a:cs typeface="Merriweather"/>
                <a:sym typeface="Merriweather"/>
              </a:rPr>
              <a:t>Ofrece un activo a un precio solicitado</a:t>
            </a:r>
            <a:endParaRPr sz="1094" b="1">
              <a:solidFill>
                <a:schemeClr val="dk1"/>
              </a:solidFill>
              <a:latin typeface="Merriweather"/>
              <a:ea typeface="Merriweather"/>
              <a:cs typeface="Merriweather"/>
              <a:sym typeface="Merriweather"/>
            </a:endParaRPr>
          </a:p>
        </p:txBody>
      </p:sp>
      <p:sp>
        <p:nvSpPr>
          <p:cNvPr id="529" name="Google Shape;529;g3ad4e990aef_0_189"/>
          <p:cNvSpPr txBox="1"/>
          <p:nvPr/>
        </p:nvSpPr>
        <p:spPr>
          <a:xfrm>
            <a:off x="897826" y="2152856"/>
            <a:ext cx="1454700" cy="587100"/>
          </a:xfrm>
          <a:prstGeom prst="rect">
            <a:avLst/>
          </a:prstGeom>
          <a:noFill/>
          <a:ln>
            <a:noFill/>
          </a:ln>
        </p:spPr>
        <p:txBody>
          <a:bodyPr spcFirstLastPara="1" wrap="square" lIns="40525" tIns="40525" rIns="40525" bIns="40525" anchor="t" anchorCtr="0">
            <a:spAutoFit/>
          </a:bodyPr>
          <a:lstStyle/>
          <a:p>
            <a:pPr marL="0" lvl="0" indent="0" algn="l" rtl="0">
              <a:spcBef>
                <a:spcPts val="0"/>
              </a:spcBef>
              <a:spcAft>
                <a:spcPts val="0"/>
              </a:spcAft>
              <a:buNone/>
            </a:pPr>
            <a:r>
              <a:rPr lang="en-US" sz="1094" b="1">
                <a:solidFill>
                  <a:srgbClr val="B45F06"/>
                </a:solidFill>
                <a:latin typeface="Merriweather"/>
                <a:ea typeface="Merriweather"/>
                <a:cs typeface="Merriweather"/>
                <a:sym typeface="Merriweather"/>
              </a:rPr>
              <a:t>Comprador </a:t>
            </a:r>
            <a:r>
              <a:rPr lang="en-US" sz="838" b="1">
                <a:solidFill>
                  <a:srgbClr val="B45F06"/>
                </a:solidFill>
                <a:latin typeface="Merriweather"/>
                <a:ea typeface="Merriweather"/>
                <a:cs typeface="Merriweather"/>
                <a:sym typeface="Merriweather"/>
              </a:rPr>
              <a:t>(buyer)</a:t>
            </a:r>
            <a:endParaRPr sz="838"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94" b="1">
                <a:solidFill>
                  <a:schemeClr val="dk1"/>
                </a:solidFill>
                <a:latin typeface="Merriweather"/>
                <a:ea typeface="Merriweather"/>
                <a:cs typeface="Merriweather"/>
                <a:sym typeface="Merriweather"/>
              </a:rPr>
              <a:t>Ofrece un precio por el activo</a:t>
            </a:r>
            <a:endParaRPr sz="1094" b="1">
              <a:solidFill>
                <a:schemeClr val="dk1"/>
              </a:solidFill>
              <a:latin typeface="Merriweather"/>
              <a:ea typeface="Merriweather"/>
              <a:cs typeface="Merriweather"/>
              <a:sym typeface="Merriweather"/>
            </a:endParaRPr>
          </a:p>
        </p:txBody>
      </p:sp>
      <p:sp>
        <p:nvSpPr>
          <p:cNvPr id="530" name="Google Shape;530;g3ad4e990aef_0_189"/>
          <p:cNvSpPr txBox="1"/>
          <p:nvPr/>
        </p:nvSpPr>
        <p:spPr>
          <a:xfrm>
            <a:off x="897812" y="2850122"/>
            <a:ext cx="1454700" cy="755700"/>
          </a:xfrm>
          <a:prstGeom prst="rect">
            <a:avLst/>
          </a:prstGeom>
          <a:noFill/>
          <a:ln>
            <a:noFill/>
          </a:ln>
        </p:spPr>
        <p:txBody>
          <a:bodyPr spcFirstLastPara="1" wrap="square" lIns="40525" tIns="40525" rIns="40525" bIns="40525" anchor="t" anchorCtr="0">
            <a:spAutoFit/>
          </a:bodyPr>
          <a:lstStyle/>
          <a:p>
            <a:pPr marL="0" lvl="0" indent="0" algn="l" rtl="0">
              <a:spcBef>
                <a:spcPts val="0"/>
              </a:spcBef>
              <a:spcAft>
                <a:spcPts val="0"/>
              </a:spcAft>
              <a:buNone/>
            </a:pPr>
            <a:r>
              <a:rPr lang="en-US" sz="1094" b="1">
                <a:solidFill>
                  <a:srgbClr val="E69138"/>
                </a:solidFill>
                <a:latin typeface="Merriweather"/>
                <a:ea typeface="Merriweather"/>
                <a:cs typeface="Merriweather"/>
                <a:sym typeface="Merriweather"/>
              </a:rPr>
              <a:t>Inspector</a:t>
            </a:r>
            <a:endParaRPr sz="1094" b="1">
              <a:solidFill>
                <a:srgbClr val="E69138"/>
              </a:solidFill>
              <a:latin typeface="Merriweather"/>
              <a:ea typeface="Merriweather"/>
              <a:cs typeface="Merriweather"/>
              <a:sym typeface="Merriweather"/>
            </a:endParaRPr>
          </a:p>
          <a:p>
            <a:pPr marL="0" lvl="0" indent="0" algn="l" rtl="0">
              <a:spcBef>
                <a:spcPts val="0"/>
              </a:spcBef>
              <a:spcAft>
                <a:spcPts val="0"/>
              </a:spcAft>
              <a:buNone/>
            </a:pPr>
            <a:r>
              <a:rPr lang="en-US" sz="1094" b="1">
                <a:solidFill>
                  <a:schemeClr val="dk1"/>
                </a:solidFill>
                <a:latin typeface="Merriweather"/>
                <a:ea typeface="Merriweather"/>
                <a:cs typeface="Merriweather"/>
                <a:sym typeface="Merriweather"/>
              </a:rPr>
              <a:t>Controlador externo verifica transacción</a:t>
            </a:r>
            <a:endParaRPr sz="1094" b="1">
              <a:solidFill>
                <a:schemeClr val="dk1"/>
              </a:solidFill>
              <a:latin typeface="Merriweather"/>
              <a:ea typeface="Merriweather"/>
              <a:cs typeface="Merriweather"/>
              <a:sym typeface="Merriweather"/>
            </a:endParaRPr>
          </a:p>
        </p:txBody>
      </p:sp>
      <p:sp>
        <p:nvSpPr>
          <p:cNvPr id="531" name="Google Shape;531;g3ad4e990aef_0_189"/>
          <p:cNvSpPr txBox="1"/>
          <p:nvPr/>
        </p:nvSpPr>
        <p:spPr>
          <a:xfrm>
            <a:off x="852806" y="3714044"/>
            <a:ext cx="1454700" cy="587100"/>
          </a:xfrm>
          <a:prstGeom prst="rect">
            <a:avLst/>
          </a:prstGeom>
          <a:noFill/>
          <a:ln>
            <a:noFill/>
          </a:ln>
        </p:spPr>
        <p:txBody>
          <a:bodyPr spcFirstLastPara="1" wrap="square" lIns="40525" tIns="40525" rIns="40525" bIns="40525" anchor="t" anchorCtr="0">
            <a:spAutoFit/>
          </a:bodyPr>
          <a:lstStyle/>
          <a:p>
            <a:pPr marL="0" lvl="0" indent="0" algn="l" rtl="0">
              <a:spcBef>
                <a:spcPts val="0"/>
              </a:spcBef>
              <a:spcAft>
                <a:spcPts val="0"/>
              </a:spcAft>
              <a:buNone/>
            </a:pPr>
            <a:r>
              <a:rPr lang="en-US" sz="1094" b="1">
                <a:solidFill>
                  <a:srgbClr val="B45F06"/>
                </a:solidFill>
                <a:latin typeface="Merriweather"/>
                <a:ea typeface="Merriweather"/>
                <a:cs typeface="Merriweather"/>
                <a:sym typeface="Merriweather"/>
              </a:rPr>
              <a:t>Tasador </a:t>
            </a:r>
            <a:r>
              <a:rPr lang="en-US" sz="838" b="1">
                <a:solidFill>
                  <a:srgbClr val="B45F06"/>
                </a:solidFill>
                <a:latin typeface="Merriweather"/>
                <a:ea typeface="Merriweather"/>
                <a:cs typeface="Merriweather"/>
                <a:sym typeface="Merriweather"/>
              </a:rPr>
              <a:t>(appraiser)</a:t>
            </a:r>
            <a:endParaRPr sz="838"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94" b="1">
                <a:solidFill>
                  <a:schemeClr val="dk1"/>
                </a:solidFill>
                <a:latin typeface="Merriweather"/>
                <a:ea typeface="Merriweather"/>
                <a:cs typeface="Merriweather"/>
                <a:sym typeface="Merriweather"/>
              </a:rPr>
              <a:t>Experto externo informa precio</a:t>
            </a:r>
            <a:endParaRPr sz="1094" b="1">
              <a:solidFill>
                <a:schemeClr val="dk1"/>
              </a:solidFill>
              <a:latin typeface="Merriweather"/>
              <a:ea typeface="Merriweather"/>
              <a:cs typeface="Merriweather"/>
              <a:sym typeface="Merriweather"/>
            </a:endParaRPr>
          </a:p>
        </p:txBody>
      </p:sp>
      <p:sp>
        <p:nvSpPr>
          <p:cNvPr id="532" name="Google Shape;532;g3ad4e990aef_0_189"/>
          <p:cNvSpPr txBox="1"/>
          <p:nvPr/>
        </p:nvSpPr>
        <p:spPr>
          <a:xfrm>
            <a:off x="875188" y="4409469"/>
            <a:ext cx="1500000" cy="587100"/>
          </a:xfrm>
          <a:prstGeom prst="rect">
            <a:avLst/>
          </a:prstGeom>
          <a:noFill/>
          <a:ln>
            <a:noFill/>
          </a:ln>
        </p:spPr>
        <p:txBody>
          <a:bodyPr spcFirstLastPara="1" wrap="square" lIns="40525" tIns="40525" rIns="40525" bIns="40525" anchor="t" anchorCtr="0">
            <a:spAutoFit/>
          </a:bodyPr>
          <a:lstStyle/>
          <a:p>
            <a:pPr marL="0" lvl="0" indent="0" algn="l" rtl="0">
              <a:spcBef>
                <a:spcPts val="0"/>
              </a:spcBef>
              <a:spcAft>
                <a:spcPts val="0"/>
              </a:spcAft>
              <a:buNone/>
            </a:pPr>
            <a:r>
              <a:rPr lang="en-US" sz="1094" b="1">
                <a:solidFill>
                  <a:srgbClr val="B45F06"/>
                </a:solidFill>
                <a:latin typeface="Merriweather"/>
                <a:ea typeface="Merriweather"/>
                <a:cs typeface="Merriweather"/>
                <a:sym typeface="Merriweather"/>
              </a:rPr>
              <a:t>Venta Alcanzada</a:t>
            </a:r>
            <a:endParaRPr sz="1094"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94" b="1">
                <a:solidFill>
                  <a:schemeClr val="dk1"/>
                </a:solidFill>
                <a:latin typeface="Merriweather"/>
                <a:ea typeface="Merriweather"/>
                <a:cs typeface="Merriweather"/>
                <a:sym typeface="Merriweather"/>
              </a:rPr>
              <a:t>Vendedor y Comprador Aceptan</a:t>
            </a:r>
            <a:endParaRPr sz="1094" b="1">
              <a:solidFill>
                <a:schemeClr val="dk1"/>
              </a:solidFill>
              <a:latin typeface="Merriweather"/>
              <a:ea typeface="Merriweather"/>
              <a:cs typeface="Merriweather"/>
              <a:sym typeface="Merriweather"/>
            </a:endParaRPr>
          </a:p>
        </p:txBody>
      </p:sp>
      <p:sp>
        <p:nvSpPr>
          <p:cNvPr id="533" name="Google Shape;533;g3ad4e990aef_0_189"/>
          <p:cNvSpPr/>
          <p:nvPr/>
        </p:nvSpPr>
        <p:spPr>
          <a:xfrm>
            <a:off x="2589415" y="1037725"/>
            <a:ext cx="2447700" cy="4022100"/>
          </a:xfrm>
          <a:prstGeom prst="roundRect">
            <a:avLst>
              <a:gd name="adj" fmla="val 16667"/>
            </a:avLst>
          </a:prstGeom>
          <a:noFill/>
          <a:ln w="12100" cap="flat" cmpd="sng">
            <a:solidFill>
              <a:srgbClr val="3C78D8"/>
            </a:solidFill>
            <a:prstDash val="solid"/>
            <a:round/>
            <a:headEnd type="none" w="sm" len="sm"/>
            <a:tailEnd type="none" w="sm" len="sm"/>
          </a:ln>
          <a:effectLst>
            <a:outerShdw blurRad="72598" dist="24199" dir="5400000" algn="bl" rotWithShape="0">
              <a:srgbClr val="000000">
                <a:alpha val="50000"/>
              </a:srgbClr>
            </a:outerShdw>
          </a:effectLst>
        </p:spPr>
        <p:txBody>
          <a:bodyPr spcFirstLastPara="1" wrap="square" lIns="116125" tIns="116125" rIns="116125" bIns="116125" anchor="ctr" anchorCtr="0">
            <a:noAutofit/>
          </a:bodyPr>
          <a:lstStyle/>
          <a:p>
            <a:pPr marL="0" lvl="0" indent="0" algn="just" rtl="0">
              <a:spcBef>
                <a:spcPts val="0"/>
              </a:spcBef>
              <a:spcAft>
                <a:spcPts val="0"/>
              </a:spcAft>
              <a:buNone/>
            </a:pPr>
            <a:endParaRPr sz="1778">
              <a:latin typeface="Calibri"/>
              <a:ea typeface="Calibri"/>
              <a:cs typeface="Calibri"/>
              <a:sym typeface="Calibri"/>
            </a:endParaRPr>
          </a:p>
        </p:txBody>
      </p:sp>
      <p:sp>
        <p:nvSpPr>
          <p:cNvPr id="534" name="Google Shape;534;g3ad4e990aef_0_189"/>
          <p:cNvSpPr txBox="1"/>
          <p:nvPr/>
        </p:nvSpPr>
        <p:spPr>
          <a:xfrm>
            <a:off x="2590810" y="1041505"/>
            <a:ext cx="2479800" cy="6039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200" b="1">
                <a:solidFill>
                  <a:srgbClr val="3D85C6"/>
                </a:solidFill>
                <a:latin typeface="Merriweather"/>
                <a:ea typeface="Merriweather"/>
                <a:cs typeface="Merriweather"/>
                <a:sym typeface="Merriweather"/>
              </a:rPr>
              <a:t>Formas de no lograr la transferencia de activo</a:t>
            </a:r>
            <a:endParaRPr sz="1200">
              <a:solidFill>
                <a:srgbClr val="3D85C6"/>
              </a:solidFill>
              <a:latin typeface="Merriweather SemiBold"/>
              <a:ea typeface="Merriweather SemiBold"/>
              <a:cs typeface="Merriweather SemiBold"/>
              <a:sym typeface="Merriweather SemiBold"/>
            </a:endParaRPr>
          </a:p>
        </p:txBody>
      </p:sp>
      <p:pic>
        <p:nvPicPr>
          <p:cNvPr id="535" name="Google Shape;535;g3ad4e990aef_0_189"/>
          <p:cNvPicPr preferRelativeResize="0"/>
          <p:nvPr/>
        </p:nvPicPr>
        <p:blipFill>
          <a:blip r:embed="rId8">
            <a:alphaModFix/>
          </a:blip>
          <a:stretch>
            <a:fillRect/>
          </a:stretch>
        </p:blipFill>
        <p:spPr>
          <a:xfrm>
            <a:off x="2688240" y="2114545"/>
            <a:ext cx="754492" cy="524975"/>
          </a:xfrm>
          <a:prstGeom prst="rect">
            <a:avLst/>
          </a:prstGeom>
          <a:noFill/>
          <a:ln>
            <a:noFill/>
          </a:ln>
        </p:spPr>
      </p:pic>
      <p:sp>
        <p:nvSpPr>
          <p:cNvPr id="536" name="Google Shape;536;g3ad4e990aef_0_189"/>
          <p:cNvSpPr txBox="1"/>
          <p:nvPr/>
        </p:nvSpPr>
        <p:spPr>
          <a:xfrm>
            <a:off x="146700" y="1022480"/>
            <a:ext cx="2302200" cy="4194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200" b="1">
                <a:solidFill>
                  <a:srgbClr val="3D85C6"/>
                </a:solidFill>
                <a:latin typeface="Merriweather"/>
                <a:ea typeface="Merriweather"/>
                <a:cs typeface="Merriweather"/>
                <a:sym typeface="Merriweather"/>
              </a:rPr>
              <a:t>Flujo normal de la venta</a:t>
            </a:r>
            <a:endParaRPr sz="1200" b="1">
              <a:solidFill>
                <a:srgbClr val="3D85C6"/>
              </a:solidFill>
              <a:latin typeface="Merriweather"/>
              <a:ea typeface="Merriweather"/>
              <a:cs typeface="Merriweather"/>
              <a:sym typeface="Merriweather"/>
            </a:endParaRPr>
          </a:p>
        </p:txBody>
      </p:sp>
      <p:sp>
        <p:nvSpPr>
          <p:cNvPr id="537" name="Google Shape;537;g3ad4e990aef_0_189"/>
          <p:cNvSpPr txBox="1"/>
          <p:nvPr/>
        </p:nvSpPr>
        <p:spPr>
          <a:xfrm>
            <a:off x="3495965" y="2006615"/>
            <a:ext cx="1484400" cy="7170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Rechazar </a:t>
            </a:r>
            <a:r>
              <a:rPr lang="en-US" sz="800" b="1">
                <a:solidFill>
                  <a:srgbClr val="B45F06"/>
                </a:solidFill>
                <a:latin typeface="Merriweather"/>
                <a:ea typeface="Merriweather"/>
                <a:cs typeface="Merriweather"/>
                <a:sym typeface="Merriweather"/>
              </a:rPr>
              <a:t>(reject)</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El vendedor no acepta la oferta</a:t>
            </a:r>
            <a:endParaRPr sz="1200">
              <a:solidFill>
                <a:schemeClr val="dk1"/>
              </a:solidFill>
              <a:latin typeface="Merriweather SemiBold"/>
              <a:ea typeface="Merriweather SemiBold"/>
              <a:cs typeface="Merriweather SemiBold"/>
              <a:sym typeface="Merriweather SemiBold"/>
            </a:endParaRPr>
          </a:p>
        </p:txBody>
      </p:sp>
      <p:sp>
        <p:nvSpPr>
          <p:cNvPr id="538" name="Google Shape;538;g3ad4e990aef_0_189"/>
          <p:cNvSpPr txBox="1"/>
          <p:nvPr/>
        </p:nvSpPr>
        <p:spPr>
          <a:xfrm>
            <a:off x="3495965" y="2798415"/>
            <a:ext cx="1484400" cy="7170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Rescindir </a:t>
            </a:r>
            <a:r>
              <a:rPr lang="en-US" sz="800" b="1">
                <a:solidFill>
                  <a:srgbClr val="B45F06"/>
                </a:solidFill>
                <a:latin typeface="Merriweather"/>
                <a:ea typeface="Merriweather"/>
                <a:cs typeface="Merriweather"/>
                <a:sym typeface="Merriweather"/>
              </a:rPr>
              <a:t>(rescind)</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El comprador cancela su oferta</a:t>
            </a:r>
            <a:endParaRPr sz="1200">
              <a:solidFill>
                <a:schemeClr val="dk1"/>
              </a:solidFill>
              <a:latin typeface="Merriweather SemiBold"/>
              <a:ea typeface="Merriweather SemiBold"/>
              <a:cs typeface="Merriweather SemiBold"/>
              <a:sym typeface="Merriweather SemiBold"/>
            </a:endParaRPr>
          </a:p>
        </p:txBody>
      </p:sp>
      <p:sp>
        <p:nvSpPr>
          <p:cNvPr id="539" name="Google Shape;539;g3ad4e990aef_0_189"/>
          <p:cNvSpPr txBox="1"/>
          <p:nvPr/>
        </p:nvSpPr>
        <p:spPr>
          <a:xfrm>
            <a:off x="3495965" y="3590215"/>
            <a:ext cx="1484400" cy="7170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Terminar </a:t>
            </a:r>
            <a:r>
              <a:rPr lang="en-US" sz="744" b="1">
                <a:solidFill>
                  <a:srgbClr val="B45F06"/>
                </a:solidFill>
                <a:latin typeface="Merriweather"/>
                <a:ea typeface="Merriweather"/>
                <a:cs typeface="Merriweather"/>
                <a:sym typeface="Merriweather"/>
              </a:rPr>
              <a:t>(terminate)</a:t>
            </a:r>
            <a:endParaRPr sz="744"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El vendedor decide cancelar la venta</a:t>
            </a:r>
            <a:endParaRPr sz="1200">
              <a:solidFill>
                <a:schemeClr val="dk1"/>
              </a:solidFill>
              <a:latin typeface="Merriweather SemiBold"/>
              <a:ea typeface="Merriweather SemiBold"/>
              <a:cs typeface="Merriweather SemiBold"/>
              <a:sym typeface="Merriweather SemiBold"/>
            </a:endParaRPr>
          </a:p>
        </p:txBody>
      </p:sp>
      <p:pic>
        <p:nvPicPr>
          <p:cNvPr id="540" name="Google Shape;540;g3ad4e990aef_0_189"/>
          <p:cNvPicPr preferRelativeResize="0"/>
          <p:nvPr/>
        </p:nvPicPr>
        <p:blipFill>
          <a:blip r:embed="rId9">
            <a:alphaModFix/>
          </a:blip>
          <a:stretch>
            <a:fillRect/>
          </a:stretch>
        </p:blipFill>
        <p:spPr>
          <a:xfrm>
            <a:off x="2665638" y="2920192"/>
            <a:ext cx="808909" cy="560400"/>
          </a:xfrm>
          <a:prstGeom prst="rect">
            <a:avLst/>
          </a:prstGeom>
          <a:noFill/>
          <a:ln>
            <a:noFill/>
          </a:ln>
        </p:spPr>
      </p:pic>
      <p:pic>
        <p:nvPicPr>
          <p:cNvPr id="541" name="Google Shape;541;g3ad4e990aef_0_189"/>
          <p:cNvPicPr preferRelativeResize="0"/>
          <p:nvPr/>
        </p:nvPicPr>
        <p:blipFill rotWithShape="1">
          <a:blip r:embed="rId10">
            <a:alphaModFix/>
          </a:blip>
          <a:srcRect l="11726" t="10765" r="11480" b="10772"/>
          <a:stretch/>
        </p:blipFill>
        <p:spPr>
          <a:xfrm>
            <a:off x="2720340" y="3590215"/>
            <a:ext cx="701750" cy="717000"/>
          </a:xfrm>
          <a:prstGeom prst="rect">
            <a:avLst/>
          </a:prstGeom>
          <a:noFill/>
          <a:ln>
            <a:noFill/>
          </a:ln>
        </p:spPr>
      </p:pic>
      <p:sp>
        <p:nvSpPr>
          <p:cNvPr id="542" name="Google Shape;542;g3ad4e990aef_0_189"/>
          <p:cNvSpPr txBox="1"/>
          <p:nvPr/>
        </p:nvSpPr>
        <p:spPr>
          <a:xfrm>
            <a:off x="5171075" y="1041505"/>
            <a:ext cx="3929100" cy="4194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200" b="1">
                <a:solidFill>
                  <a:srgbClr val="3D85C6"/>
                </a:solidFill>
                <a:latin typeface="Merriweather"/>
                <a:ea typeface="Merriweather"/>
                <a:cs typeface="Merriweather"/>
                <a:sym typeface="Merriweather"/>
              </a:rPr>
              <a:t>Grafo Alloy4PA</a:t>
            </a:r>
            <a:endParaRPr sz="1200">
              <a:solidFill>
                <a:srgbClr val="3D85C6"/>
              </a:solidFill>
              <a:latin typeface="Merriweather SemiBold"/>
              <a:ea typeface="Merriweather SemiBold"/>
              <a:cs typeface="Merriweather SemiBold"/>
              <a:sym typeface="Merriweather SemiBold"/>
            </a:endParaRPr>
          </a:p>
        </p:txBody>
      </p:sp>
      <p:pic>
        <p:nvPicPr>
          <p:cNvPr id="543" name="Google Shape;543;g3ad4e990aef_0_189"/>
          <p:cNvPicPr preferRelativeResize="0"/>
          <p:nvPr/>
        </p:nvPicPr>
        <p:blipFill>
          <a:blip r:embed="rId11">
            <a:alphaModFix/>
          </a:blip>
          <a:stretch>
            <a:fillRect/>
          </a:stretch>
        </p:blipFill>
        <p:spPr>
          <a:xfrm>
            <a:off x="5477682" y="1380437"/>
            <a:ext cx="3345893" cy="3639926"/>
          </a:xfrm>
          <a:prstGeom prst="rect">
            <a:avLst/>
          </a:prstGeom>
          <a:noFill/>
          <a:ln>
            <a:noFill/>
          </a:ln>
        </p:spPr>
      </p:pic>
      <p:sp>
        <p:nvSpPr>
          <p:cNvPr id="544" name="Google Shape;544;g3ad4e990aef_0_189"/>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3adabc49906_1_38"/>
          <p:cNvSpPr txBox="1">
            <a:spLocks noGrp="1"/>
          </p:cNvSpPr>
          <p:nvPr>
            <p:ph type="title"/>
          </p:nvPr>
        </p:nvSpPr>
        <p:spPr>
          <a:xfrm>
            <a:off x="0" y="55375"/>
            <a:ext cx="91440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100" b="1" u="sng">
                <a:latin typeface="Oswald"/>
                <a:ea typeface="Oswald"/>
                <a:cs typeface="Oswald"/>
                <a:sym typeface="Oswald"/>
              </a:rPr>
              <a:t>AssetTransfer</a:t>
            </a:r>
            <a:endParaRPr sz="3100" b="1">
              <a:latin typeface="Oswald"/>
              <a:ea typeface="Oswald"/>
              <a:cs typeface="Oswald"/>
              <a:sym typeface="Oswald"/>
            </a:endParaRPr>
          </a:p>
          <a:p>
            <a:pPr marL="0" marR="0" lvl="0" indent="0" algn="ctr" rtl="0">
              <a:lnSpc>
                <a:spcPct val="100000"/>
              </a:lnSpc>
              <a:spcBef>
                <a:spcPts val="0"/>
              </a:spcBef>
              <a:spcAft>
                <a:spcPts val="0"/>
              </a:spcAft>
              <a:buNone/>
            </a:pPr>
            <a:r>
              <a:rPr lang="en-US" sz="2600">
                <a:latin typeface="Merriweather ExtraBold"/>
                <a:ea typeface="Merriweather ExtraBold"/>
                <a:cs typeface="Merriweather ExtraBold"/>
                <a:sym typeface="Merriweather ExtraBold"/>
              </a:rPr>
              <a:t>Bug 1: </a:t>
            </a:r>
            <a:r>
              <a:rPr lang="en-US" sz="2600">
                <a:solidFill>
                  <a:srgbClr val="3D85C6"/>
                </a:solidFill>
                <a:latin typeface="Merriweather ExtraBold"/>
                <a:ea typeface="Merriweather ExtraBold"/>
                <a:cs typeface="Merriweather ExtraBold"/>
                <a:sym typeface="Merriweather ExtraBold"/>
              </a:rPr>
              <a:t>Rechazar </a:t>
            </a:r>
            <a:r>
              <a:rPr lang="en-US" sz="2600">
                <a:latin typeface="Merriweather ExtraBold"/>
                <a:ea typeface="Merriweather ExtraBold"/>
                <a:cs typeface="Merriweather ExtraBold"/>
                <a:sym typeface="Merriweather ExtraBold"/>
              </a:rPr>
              <a:t>la oferta </a:t>
            </a:r>
            <a:r>
              <a:rPr lang="en-US" sz="2600">
                <a:solidFill>
                  <a:srgbClr val="3D85C6"/>
                </a:solidFill>
                <a:latin typeface="Merriweather ExtraBold"/>
                <a:ea typeface="Merriweather ExtraBold"/>
                <a:cs typeface="Merriweather ExtraBold"/>
                <a:sym typeface="Merriweather ExtraBold"/>
              </a:rPr>
              <a:t>no blanquea </a:t>
            </a:r>
            <a:r>
              <a:rPr lang="en-US" sz="2600">
                <a:latin typeface="Merriweather ExtraBold"/>
                <a:ea typeface="Merriweather ExtraBold"/>
                <a:cs typeface="Merriweather ExtraBold"/>
                <a:sym typeface="Merriweather ExtraBold"/>
              </a:rPr>
              <a:t>el</a:t>
            </a:r>
            <a:r>
              <a:rPr lang="en-US" sz="2600">
                <a:solidFill>
                  <a:srgbClr val="3D85C6"/>
                </a:solidFill>
                <a:latin typeface="Merriweather ExtraBold"/>
                <a:ea typeface="Merriweather ExtraBold"/>
                <a:cs typeface="Merriweather ExtraBold"/>
                <a:sym typeface="Merriweather ExtraBold"/>
              </a:rPr>
              <a:t> comprador</a:t>
            </a:r>
            <a:endParaRPr sz="2600">
              <a:solidFill>
                <a:srgbClr val="3D85C6"/>
              </a:solidFill>
              <a:latin typeface="Merriweather ExtraBold"/>
              <a:ea typeface="Merriweather ExtraBold"/>
              <a:cs typeface="Merriweather ExtraBold"/>
              <a:sym typeface="Merriweather ExtraBold"/>
            </a:endParaRPr>
          </a:p>
        </p:txBody>
      </p:sp>
      <p:sp>
        <p:nvSpPr>
          <p:cNvPr id="550" name="Google Shape;550;g3adabc49906_1_38"/>
          <p:cNvSpPr txBox="1"/>
          <p:nvPr/>
        </p:nvSpPr>
        <p:spPr>
          <a:xfrm>
            <a:off x="587310" y="860265"/>
            <a:ext cx="8502900" cy="434700"/>
          </a:xfrm>
          <a:prstGeom prst="rect">
            <a:avLst/>
          </a:prstGeom>
          <a:noFill/>
          <a:ln>
            <a:noFill/>
          </a:ln>
        </p:spPr>
        <p:txBody>
          <a:bodyPr spcFirstLastPara="1" wrap="square" lIns="116075" tIns="116075" rIns="116075" bIns="116075" anchor="t" anchorCtr="0">
            <a:spAutoFit/>
          </a:bodyPr>
          <a:lstStyle/>
          <a:p>
            <a:pPr marL="457200" lvl="0" indent="-311150" algn="l" rtl="0">
              <a:spcBef>
                <a:spcPts val="0"/>
              </a:spcBef>
              <a:spcAft>
                <a:spcPts val="0"/>
              </a:spcAft>
              <a:buClr>
                <a:srgbClr val="073763"/>
              </a:buClr>
              <a:buSzPts val="1300"/>
              <a:buFont typeface="Merriweather SemiBold"/>
              <a:buChar char="➢"/>
            </a:pPr>
            <a:r>
              <a:rPr lang="en-US" sz="1300">
                <a:solidFill>
                  <a:srgbClr val="073763"/>
                </a:solidFill>
                <a:latin typeface="Merriweather SemiBold"/>
                <a:ea typeface="Merriweather SemiBold"/>
                <a:cs typeface="Merriweather SemiBold"/>
                <a:sym typeface="Merriweather SemiBold"/>
              </a:rPr>
              <a:t>Añadimos también condición faltante al invariante: Si está en estado activo no hay vendedor.</a:t>
            </a:r>
            <a:endParaRPr sz="1300">
              <a:solidFill>
                <a:srgbClr val="073763"/>
              </a:solidFill>
              <a:latin typeface="Merriweather SemiBold"/>
              <a:ea typeface="Merriweather SemiBold"/>
              <a:cs typeface="Merriweather SemiBold"/>
              <a:sym typeface="Merriweather SemiBold"/>
            </a:endParaRPr>
          </a:p>
        </p:txBody>
      </p:sp>
      <p:grpSp>
        <p:nvGrpSpPr>
          <p:cNvPr id="551" name="Google Shape;551;g3adabc49906_1_38"/>
          <p:cNvGrpSpPr/>
          <p:nvPr/>
        </p:nvGrpSpPr>
        <p:grpSpPr>
          <a:xfrm>
            <a:off x="222048" y="1929719"/>
            <a:ext cx="2720753" cy="1988184"/>
            <a:chOff x="3484075" y="2362925"/>
            <a:chExt cx="2390400" cy="1746779"/>
          </a:xfrm>
        </p:grpSpPr>
        <p:sp>
          <p:nvSpPr>
            <p:cNvPr id="552" name="Google Shape;552;g3adabc49906_1_38"/>
            <p:cNvSpPr/>
            <p:nvPr/>
          </p:nvSpPr>
          <p:spPr>
            <a:xfrm>
              <a:off x="3487427" y="2362925"/>
              <a:ext cx="2288400" cy="1716300"/>
            </a:xfrm>
            <a:prstGeom prst="rect">
              <a:avLst/>
            </a:prstGeom>
            <a:solidFill>
              <a:schemeClr val="dk1"/>
            </a:solidFill>
            <a:ln w="19300" cap="flat" cmpd="sng">
              <a:solidFill>
                <a:srgbClr val="3D85C6"/>
              </a:solidFill>
              <a:prstDash val="solid"/>
              <a:round/>
              <a:headEnd type="none" w="sm" len="sm"/>
              <a:tailEnd type="none" w="sm" len="sm"/>
            </a:ln>
          </p:spPr>
          <p:txBody>
            <a:bodyPr spcFirstLastPara="1" wrap="square" lIns="92650" tIns="92650" rIns="92650" bIns="92650" anchor="t" anchorCtr="0">
              <a:noAutofit/>
            </a:bodyPr>
            <a:lstStyle/>
            <a:p>
              <a:pPr marL="0" lvl="0" indent="0" algn="l" rtl="0">
                <a:spcBef>
                  <a:spcPts val="0"/>
                </a:spcBef>
                <a:spcAft>
                  <a:spcPts val="0"/>
                </a:spcAft>
                <a:buNone/>
              </a:pPr>
              <a:endParaRPr sz="607">
                <a:solidFill>
                  <a:schemeClr val="lt1"/>
                </a:solidFill>
                <a:latin typeface="Consolas"/>
                <a:ea typeface="Consolas"/>
                <a:cs typeface="Consolas"/>
                <a:sym typeface="Consolas"/>
              </a:endParaRPr>
            </a:p>
          </p:txBody>
        </p:sp>
        <p:sp>
          <p:nvSpPr>
            <p:cNvPr id="553" name="Google Shape;553;g3adabc49906_1_38"/>
            <p:cNvSpPr txBox="1"/>
            <p:nvPr/>
          </p:nvSpPr>
          <p:spPr>
            <a:xfrm>
              <a:off x="3484075" y="2383204"/>
              <a:ext cx="2390400" cy="1726500"/>
            </a:xfrm>
            <a:prstGeom prst="rect">
              <a:avLst/>
            </a:prstGeom>
            <a:noFill/>
            <a:ln>
              <a:noFill/>
            </a:ln>
          </p:spPr>
          <p:txBody>
            <a:bodyPr spcFirstLastPara="1" wrap="square" lIns="92650" tIns="92650" rIns="92650" bIns="92650" anchor="t" anchorCtr="0">
              <a:spAutoFit/>
            </a:bodyPr>
            <a:lstStyle/>
            <a:p>
              <a:pPr marL="0" lvl="0" indent="0" algn="l" rtl="0">
                <a:spcBef>
                  <a:spcPts val="0"/>
                </a:spcBef>
                <a:spcAft>
                  <a:spcPts val="0"/>
                </a:spcAft>
                <a:buNone/>
              </a:pPr>
              <a:r>
                <a:rPr lang="en-US" sz="607">
                  <a:solidFill>
                    <a:schemeClr val="accent5"/>
                  </a:solidFill>
                  <a:latin typeface="Consolas"/>
                  <a:ea typeface="Consolas"/>
                  <a:cs typeface="Consolas"/>
                  <a:sym typeface="Consolas"/>
                </a:rPr>
                <a:t>pred </a:t>
              </a:r>
              <a:r>
                <a:rPr lang="en-US" sz="607">
                  <a:solidFill>
                    <a:schemeClr val="lt1"/>
                  </a:solidFill>
                  <a:latin typeface="Consolas"/>
                  <a:ea typeface="Consolas"/>
                  <a:cs typeface="Consolas"/>
                  <a:sym typeface="Consolas"/>
                </a:rPr>
                <a:t>met_reject[ein: EstadoConcreto, eout: EstadoConcreto, sender: Address]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 Pre</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 Post</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rgbClr val="E06666"/>
                  </a:solidFill>
                  <a:latin typeface="Consolas"/>
                  <a:ea typeface="Consolas"/>
                  <a:cs typeface="Consolas"/>
                  <a:sym typeface="Consolas"/>
                </a:rPr>
                <a:t> // eout._instanceBuyer = Address0x0 &lt;-- BUG (comentado)</a:t>
              </a:r>
              <a:endParaRPr sz="607">
                <a:solidFill>
                  <a:srgbClr val="E06666"/>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 Campos que se mantienen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rgbClr val="E06666"/>
                  </a:solidFill>
                  <a:latin typeface="Consolas"/>
                  <a:ea typeface="Consolas"/>
                  <a:cs typeface="Consolas"/>
                  <a:sym typeface="Consolas"/>
                </a:rPr>
                <a:t> eout._instanceBuyer = ein._instanceBuyer &lt;-- BUG</a:t>
              </a:r>
              <a:endParaRPr sz="607">
                <a:solidFill>
                  <a:srgbClr val="E06666"/>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a:t>
              </a:r>
              <a:endParaRPr sz="607">
                <a:solidFill>
                  <a:schemeClr val="lt1"/>
                </a:solidFill>
                <a:latin typeface="Consolas"/>
                <a:ea typeface="Consolas"/>
                <a:cs typeface="Consolas"/>
                <a:sym typeface="Consolas"/>
              </a:endParaRPr>
            </a:p>
            <a:p>
              <a:pPr marL="0" lvl="0" indent="0" algn="l" rtl="0">
                <a:spcBef>
                  <a:spcPts val="0"/>
                </a:spcBef>
                <a:spcAft>
                  <a:spcPts val="0"/>
                </a:spcAft>
                <a:buNone/>
              </a:pP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accent5"/>
                  </a:solidFill>
                  <a:latin typeface="Consolas"/>
                  <a:ea typeface="Consolas"/>
                  <a:cs typeface="Consolas"/>
                  <a:sym typeface="Consolas"/>
                </a:rPr>
                <a:t>pred </a:t>
              </a:r>
              <a:r>
                <a:rPr lang="en-US" sz="607">
                  <a:solidFill>
                    <a:schemeClr val="lt1"/>
                  </a:solidFill>
                  <a:latin typeface="Consolas"/>
                  <a:ea typeface="Consolas"/>
                  <a:cs typeface="Consolas"/>
                  <a:sym typeface="Consolas"/>
                </a:rPr>
                <a:t>invariante[e:EstadoConcreto]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 Added new condition that was missing</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rgbClr val="93C47D"/>
                  </a:solidFill>
                  <a:latin typeface="Consolas"/>
                  <a:ea typeface="Consolas"/>
                  <a:cs typeface="Consolas"/>
                  <a:sym typeface="Consolas"/>
                </a:rPr>
                <a:t> e._state = Active implies e._instanceBuyer = Address0x0 </a:t>
              </a:r>
              <a:endParaRPr sz="607">
                <a:solidFill>
                  <a:srgbClr val="93C47D"/>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a:t>
              </a:r>
              <a:endParaRPr sz="607">
                <a:solidFill>
                  <a:schemeClr val="lt1"/>
                </a:solidFill>
                <a:latin typeface="Consolas"/>
                <a:ea typeface="Consolas"/>
                <a:cs typeface="Consolas"/>
                <a:sym typeface="Consolas"/>
              </a:endParaRPr>
            </a:p>
          </p:txBody>
        </p:sp>
      </p:grpSp>
      <p:sp>
        <p:nvSpPr>
          <p:cNvPr id="554" name="Google Shape;554;g3adabc49906_1_38"/>
          <p:cNvSpPr txBox="1"/>
          <p:nvPr/>
        </p:nvSpPr>
        <p:spPr>
          <a:xfrm rot="1951">
            <a:off x="3610385" y="2016034"/>
            <a:ext cx="1585500" cy="465000"/>
          </a:xfrm>
          <a:prstGeom prst="rect">
            <a:avLst/>
          </a:prstGeom>
          <a:noFill/>
          <a:ln>
            <a:noFill/>
          </a:ln>
        </p:spPr>
        <p:txBody>
          <a:bodyPr spcFirstLastPara="1" wrap="square" lIns="77800" tIns="77800" rIns="77800" bIns="77800" anchor="t" anchorCtr="0">
            <a:spAutoFit/>
          </a:bodyPr>
          <a:lstStyle/>
          <a:p>
            <a:pPr marL="0" lvl="0" indent="0" algn="l" rtl="0">
              <a:spcBef>
                <a:spcPts val="0"/>
              </a:spcBef>
              <a:spcAft>
                <a:spcPts val="0"/>
              </a:spcAft>
              <a:buNone/>
            </a:pPr>
            <a:r>
              <a:rPr lang="en-US" sz="1000" b="1">
                <a:solidFill>
                  <a:srgbClr val="134F5C"/>
                </a:solidFill>
                <a:latin typeface="Merriweather"/>
                <a:ea typeface="Merriweather"/>
                <a:cs typeface="Merriweather"/>
                <a:sym typeface="Merriweather"/>
              </a:rPr>
              <a:t>Desaparición de </a:t>
            </a:r>
            <a:endParaRPr sz="1000" b="1">
              <a:solidFill>
                <a:srgbClr val="134F5C"/>
              </a:solidFill>
              <a:latin typeface="Merriweather"/>
              <a:ea typeface="Merriweather"/>
              <a:cs typeface="Merriweather"/>
              <a:sym typeface="Merriweather"/>
            </a:endParaRPr>
          </a:p>
          <a:p>
            <a:pPr marL="0" lvl="0" indent="0" algn="l" rtl="0">
              <a:spcBef>
                <a:spcPts val="0"/>
              </a:spcBef>
              <a:spcAft>
                <a:spcPts val="0"/>
              </a:spcAft>
              <a:buNone/>
            </a:pPr>
            <a:r>
              <a:rPr lang="en-US" sz="1000" b="1">
                <a:solidFill>
                  <a:srgbClr val="134F5C"/>
                </a:solidFill>
                <a:latin typeface="Merriweather"/>
                <a:ea typeface="Merriweather"/>
                <a:cs typeface="Merriweather"/>
                <a:sym typeface="Merriweather"/>
              </a:rPr>
              <a:t>transiciones “reject”</a:t>
            </a:r>
            <a:endParaRPr sz="1000" b="1">
              <a:solidFill>
                <a:srgbClr val="134F5C"/>
              </a:solidFill>
              <a:latin typeface="Merriweather"/>
              <a:ea typeface="Merriweather"/>
              <a:cs typeface="Merriweather"/>
              <a:sym typeface="Merriweather"/>
            </a:endParaRPr>
          </a:p>
        </p:txBody>
      </p:sp>
      <p:pic>
        <p:nvPicPr>
          <p:cNvPr id="555" name="Google Shape;555;g3adabc49906_1_38"/>
          <p:cNvPicPr preferRelativeResize="0"/>
          <p:nvPr/>
        </p:nvPicPr>
        <p:blipFill rotWithShape="1">
          <a:blip r:embed="rId3">
            <a:alphaModFix/>
          </a:blip>
          <a:srcRect l="17228" t="33419" r="18126" b="31347"/>
          <a:stretch/>
        </p:blipFill>
        <p:spPr>
          <a:xfrm>
            <a:off x="3154700" y="2485848"/>
            <a:ext cx="1901475" cy="1036325"/>
          </a:xfrm>
          <a:prstGeom prst="rect">
            <a:avLst/>
          </a:prstGeom>
          <a:noFill/>
          <a:ln>
            <a:noFill/>
          </a:ln>
        </p:spPr>
      </p:pic>
      <p:pic>
        <p:nvPicPr>
          <p:cNvPr id="556" name="Google Shape;556;g3adabc49906_1_38"/>
          <p:cNvPicPr preferRelativeResize="0"/>
          <p:nvPr/>
        </p:nvPicPr>
        <p:blipFill>
          <a:blip r:embed="rId4">
            <a:alphaModFix/>
          </a:blip>
          <a:stretch>
            <a:fillRect/>
          </a:stretch>
        </p:blipFill>
        <p:spPr>
          <a:xfrm>
            <a:off x="3052643" y="1952700"/>
            <a:ext cx="641204" cy="591650"/>
          </a:xfrm>
          <a:prstGeom prst="rect">
            <a:avLst/>
          </a:prstGeom>
          <a:noFill/>
          <a:ln>
            <a:noFill/>
          </a:ln>
        </p:spPr>
      </p:pic>
      <p:sp>
        <p:nvSpPr>
          <p:cNvPr id="557" name="Google Shape;557;g3adabc49906_1_38"/>
          <p:cNvSpPr txBox="1"/>
          <p:nvPr/>
        </p:nvSpPr>
        <p:spPr>
          <a:xfrm rot="1975">
            <a:off x="222041" y="1525481"/>
            <a:ext cx="2610300" cy="403500"/>
          </a:xfrm>
          <a:prstGeom prst="rect">
            <a:avLst/>
          </a:prstGeom>
          <a:solidFill>
            <a:srgbClr val="3D85C6"/>
          </a:solidFill>
          <a:ln w="9525" cap="flat" cmpd="sng">
            <a:solidFill>
              <a:srgbClr val="000000"/>
            </a:solidFill>
            <a:prstDash val="solid"/>
            <a:round/>
            <a:headEnd type="none" w="sm" len="sm"/>
            <a:tailEnd type="none" w="sm" len="sm"/>
          </a:ln>
        </p:spPr>
        <p:txBody>
          <a:bodyPr spcFirstLastPara="1" wrap="square" lIns="77800" tIns="77800" rIns="77800" bIns="77800" anchor="t" anchorCtr="0">
            <a:spAutoFit/>
          </a:bodyPr>
          <a:lstStyle/>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Introducción de bug</a:t>
            </a: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600" b="1">
                <a:solidFill>
                  <a:schemeClr val="dk1"/>
                </a:solidFill>
                <a:latin typeface="Merriweather"/>
                <a:ea typeface="Merriweather"/>
                <a:cs typeface="Merriweather"/>
                <a:sym typeface="Merriweather"/>
              </a:rPr>
              <a:t>(se muestra especificación en Alloy)</a:t>
            </a:r>
            <a:endParaRPr sz="600" b="1">
              <a:solidFill>
                <a:schemeClr val="dk1"/>
              </a:solidFill>
              <a:latin typeface="Merriweather"/>
              <a:ea typeface="Merriweather"/>
              <a:cs typeface="Merriweather"/>
              <a:sym typeface="Merriweather"/>
            </a:endParaRPr>
          </a:p>
        </p:txBody>
      </p:sp>
      <p:sp>
        <p:nvSpPr>
          <p:cNvPr id="558" name="Google Shape;558;g3adabc49906_1_38"/>
          <p:cNvSpPr/>
          <p:nvPr/>
        </p:nvSpPr>
        <p:spPr>
          <a:xfrm>
            <a:off x="172950" y="4174299"/>
            <a:ext cx="5180400" cy="786900"/>
          </a:xfrm>
          <a:prstGeom prst="roundRect">
            <a:avLst>
              <a:gd name="adj" fmla="val 16667"/>
            </a:avLst>
          </a:prstGeom>
          <a:no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559" name="Google Shape;559;g3adabc49906_1_38"/>
          <p:cNvSpPr txBox="1"/>
          <p:nvPr/>
        </p:nvSpPr>
        <p:spPr>
          <a:xfrm>
            <a:off x="188130" y="4251467"/>
            <a:ext cx="5180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rgbClr val="B45F06"/>
                </a:solidFill>
                <a:latin typeface="Oswald SemiBold"/>
                <a:ea typeface="Oswald SemiBold"/>
                <a:cs typeface="Oswald SemiBold"/>
                <a:sym typeface="Oswald SemiBold"/>
              </a:rPr>
              <a:t>Resultado Clave: </a:t>
            </a:r>
            <a:r>
              <a:rPr lang="en-US">
                <a:solidFill>
                  <a:srgbClr val="073763"/>
                </a:solidFill>
                <a:latin typeface="Merriweather SemiBold"/>
                <a:ea typeface="Merriweather SemiBold"/>
                <a:cs typeface="Merriweather SemiBold"/>
                <a:sym typeface="Merriweather SemiBold"/>
              </a:rPr>
              <a:t>Alloy4PA nos ayuda a detectar funciones que se vuelven inalcanzables y desaparecen del modelo.</a:t>
            </a:r>
            <a:endParaRPr>
              <a:solidFill>
                <a:srgbClr val="073763"/>
              </a:solidFill>
              <a:latin typeface="Merriweather SemiBold"/>
              <a:ea typeface="Merriweather SemiBold"/>
              <a:cs typeface="Merriweather SemiBold"/>
              <a:sym typeface="Merriweather SemiBold"/>
            </a:endParaRPr>
          </a:p>
        </p:txBody>
      </p:sp>
      <p:pic>
        <p:nvPicPr>
          <p:cNvPr id="560" name="Google Shape;560;g3adabc49906_1_38"/>
          <p:cNvPicPr preferRelativeResize="0"/>
          <p:nvPr/>
        </p:nvPicPr>
        <p:blipFill>
          <a:blip r:embed="rId5">
            <a:alphaModFix/>
          </a:blip>
          <a:stretch>
            <a:fillRect/>
          </a:stretch>
        </p:blipFill>
        <p:spPr>
          <a:xfrm>
            <a:off x="5474875" y="1292391"/>
            <a:ext cx="3600325" cy="3643349"/>
          </a:xfrm>
          <a:prstGeom prst="rect">
            <a:avLst/>
          </a:prstGeom>
          <a:noFill/>
          <a:ln>
            <a:noFill/>
          </a:ln>
        </p:spPr>
      </p:pic>
      <p:sp>
        <p:nvSpPr>
          <p:cNvPr id="561" name="Google Shape;561;g3adabc49906_1_38"/>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3ad4e990aef_0_210"/>
          <p:cNvSpPr/>
          <p:nvPr/>
        </p:nvSpPr>
        <p:spPr>
          <a:xfrm>
            <a:off x="2983417" y="1802775"/>
            <a:ext cx="2937000" cy="3215400"/>
          </a:xfrm>
          <a:prstGeom prst="rect">
            <a:avLst/>
          </a:prstGeom>
          <a:solidFill>
            <a:schemeClr val="dk1"/>
          </a:solidFill>
          <a:ln w="21325" cap="flat" cmpd="sng">
            <a:solidFill>
              <a:srgbClr val="3D85C6"/>
            </a:solidFill>
            <a:prstDash val="solid"/>
            <a:round/>
            <a:headEnd type="none" w="sm" len="sm"/>
            <a:tailEnd type="none" w="sm" len="sm"/>
          </a:ln>
        </p:spPr>
        <p:txBody>
          <a:bodyPr spcFirstLastPara="1" wrap="square" lIns="102375" tIns="102375" rIns="102375" bIns="102375" anchor="t" anchorCtr="0">
            <a:noAutofit/>
          </a:bodyPr>
          <a:lstStyle/>
          <a:p>
            <a:pPr marL="0" lvl="0" indent="0" algn="l" rtl="0">
              <a:spcBef>
                <a:spcPts val="0"/>
              </a:spcBef>
              <a:spcAft>
                <a:spcPts val="0"/>
              </a:spcAft>
              <a:buNone/>
            </a:pPr>
            <a:endParaRPr sz="671">
              <a:solidFill>
                <a:schemeClr val="lt1"/>
              </a:solidFill>
              <a:latin typeface="Consolas"/>
              <a:ea typeface="Consolas"/>
              <a:cs typeface="Consolas"/>
              <a:sym typeface="Consolas"/>
            </a:endParaRPr>
          </a:p>
        </p:txBody>
      </p:sp>
      <p:sp>
        <p:nvSpPr>
          <p:cNvPr id="567" name="Google Shape;567;g3ad4e990aef_0_210"/>
          <p:cNvSpPr txBox="1">
            <a:spLocks noGrp="1"/>
          </p:cNvSpPr>
          <p:nvPr>
            <p:ph type="title"/>
          </p:nvPr>
        </p:nvSpPr>
        <p:spPr>
          <a:xfrm>
            <a:off x="0" y="55375"/>
            <a:ext cx="9144000" cy="13806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100" b="1" u="sng">
                <a:latin typeface="Oswald"/>
                <a:ea typeface="Oswald"/>
                <a:cs typeface="Oswald"/>
                <a:sym typeface="Oswald"/>
              </a:rPr>
              <a:t>AssetTransfer</a:t>
            </a:r>
            <a:endParaRPr sz="2000" b="1">
              <a:latin typeface="Oswald"/>
              <a:ea typeface="Oswald"/>
              <a:cs typeface="Oswald"/>
              <a:sym typeface="Oswald"/>
            </a:endParaRPr>
          </a:p>
          <a:p>
            <a:pPr marL="0" marR="0" lvl="0" indent="0" algn="ctr" rtl="0">
              <a:lnSpc>
                <a:spcPct val="100000"/>
              </a:lnSpc>
              <a:spcBef>
                <a:spcPts val="0"/>
              </a:spcBef>
              <a:spcAft>
                <a:spcPts val="0"/>
              </a:spcAft>
              <a:buNone/>
            </a:pPr>
            <a:r>
              <a:rPr lang="en-US" sz="2200">
                <a:latin typeface="Merriweather ExtraBold"/>
                <a:ea typeface="Merriweather ExtraBold"/>
                <a:cs typeface="Merriweather ExtraBold"/>
                <a:sym typeface="Merriweather ExtraBold"/>
              </a:rPr>
              <a:t>Bug 2: </a:t>
            </a:r>
            <a:r>
              <a:rPr lang="en-US" sz="2200">
                <a:solidFill>
                  <a:srgbClr val="3D85C6"/>
                </a:solidFill>
                <a:latin typeface="Merriweather ExtraBold"/>
                <a:ea typeface="Merriweather ExtraBold"/>
                <a:cs typeface="Merriweather ExtraBold"/>
                <a:sym typeface="Merriweather ExtraBold"/>
              </a:rPr>
              <a:t>MakeOffer no asigna tasador si</a:t>
            </a:r>
            <a:r>
              <a:rPr lang="en-US" sz="2200">
                <a:latin typeface="Merriweather ExtraBold"/>
                <a:ea typeface="Merriweather ExtraBold"/>
                <a:cs typeface="Merriweather ExtraBold"/>
                <a:sym typeface="Merriweather ExtraBold"/>
              </a:rPr>
              <a:t> el comprador oferta un precio menor o igual al solicitado</a:t>
            </a:r>
            <a:r>
              <a:rPr lang="en-US" sz="2200">
                <a:solidFill>
                  <a:srgbClr val="3D85C6"/>
                </a:solidFill>
                <a:latin typeface="Merriweather ExtraBold"/>
                <a:ea typeface="Merriweather ExtraBold"/>
                <a:cs typeface="Merriweather ExtraBold"/>
                <a:sym typeface="Merriweather ExtraBold"/>
              </a:rPr>
              <a:t> </a:t>
            </a:r>
            <a:r>
              <a:rPr lang="en-US" sz="2200">
                <a:latin typeface="Merriweather ExtraBold"/>
                <a:ea typeface="Merriweather ExtraBold"/>
                <a:cs typeface="Merriweather ExtraBold"/>
                <a:sym typeface="Merriweather ExtraBold"/>
              </a:rPr>
              <a:t>- </a:t>
            </a:r>
            <a:r>
              <a:rPr lang="en-US" sz="2200">
                <a:solidFill>
                  <a:srgbClr val="3D85C6"/>
                </a:solidFill>
                <a:latin typeface="Merriweather ExtraBold"/>
                <a:ea typeface="Merriweather ExtraBold"/>
                <a:cs typeface="Merriweather ExtraBold"/>
                <a:sym typeface="Merriweather ExtraBold"/>
              </a:rPr>
              <a:t>EPA=True y EPA=False</a:t>
            </a:r>
            <a:endParaRPr sz="2200">
              <a:solidFill>
                <a:srgbClr val="3D85C6"/>
              </a:solidFill>
              <a:latin typeface="Merriweather ExtraBold"/>
              <a:ea typeface="Merriweather ExtraBold"/>
              <a:cs typeface="Merriweather ExtraBold"/>
              <a:sym typeface="Merriweather ExtraBold"/>
            </a:endParaRPr>
          </a:p>
        </p:txBody>
      </p:sp>
      <p:sp>
        <p:nvSpPr>
          <p:cNvPr id="568" name="Google Shape;568;g3ad4e990aef_0_210"/>
          <p:cNvSpPr txBox="1"/>
          <p:nvPr/>
        </p:nvSpPr>
        <p:spPr>
          <a:xfrm>
            <a:off x="3000692" y="1791500"/>
            <a:ext cx="2978400" cy="3286500"/>
          </a:xfrm>
          <a:prstGeom prst="rect">
            <a:avLst/>
          </a:prstGeom>
          <a:noFill/>
          <a:ln>
            <a:noFill/>
          </a:ln>
        </p:spPr>
        <p:txBody>
          <a:bodyPr spcFirstLastPara="1" wrap="square" lIns="100000" tIns="100000" rIns="100000" bIns="100000" anchor="t" anchorCtr="0">
            <a:spAutoFit/>
          </a:bodyPr>
          <a:lstStyle/>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met_makeOffer[ein, eout:EstadoConcreto, offerPrice:Int]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 Post</a:t>
            </a:r>
            <a:endParaRPr sz="600">
              <a:solidFill>
                <a:srgbClr val="FF0000"/>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rgbClr val="E06666"/>
                </a:solidFill>
                <a:latin typeface="Consolas"/>
                <a:ea typeface="Consolas"/>
                <a:cs typeface="Consolas"/>
                <a:sym typeface="Consolas"/>
              </a:rPr>
              <a:t> // BUG: Solo asigna appraiser si la oferta es MAYOR </a:t>
            </a:r>
            <a:endParaRPr sz="600">
              <a:solidFill>
                <a:srgbClr val="E06666"/>
              </a:solidFill>
              <a:latin typeface="Consolas"/>
              <a:ea typeface="Consolas"/>
              <a:cs typeface="Consolas"/>
              <a:sym typeface="Consolas"/>
            </a:endParaRPr>
          </a:p>
          <a:p>
            <a:pPr marL="0" lvl="0" indent="0" algn="l" rtl="0">
              <a:spcBef>
                <a:spcPts val="0"/>
              </a:spcBef>
              <a:spcAft>
                <a:spcPts val="0"/>
              </a:spcAft>
              <a:buNone/>
            </a:pPr>
            <a:r>
              <a:rPr lang="en-US" sz="600">
                <a:solidFill>
                  <a:srgbClr val="E06666"/>
                </a:solidFill>
                <a:latin typeface="Consolas"/>
                <a:ea typeface="Consolas"/>
                <a:cs typeface="Consolas"/>
                <a:sym typeface="Consolas"/>
              </a:rPr>
              <a:t> // que el asking price</a:t>
            </a:r>
            <a:endParaRPr sz="600">
              <a:solidFill>
                <a:srgbClr val="E06666"/>
              </a:solidFill>
              <a:latin typeface="Consolas"/>
              <a:ea typeface="Consolas"/>
              <a:cs typeface="Consolas"/>
              <a:sym typeface="Consolas"/>
            </a:endParaRPr>
          </a:p>
          <a:p>
            <a:pPr marL="0" lvl="0" indent="0" algn="l" rtl="0">
              <a:spcBef>
                <a:spcPts val="0"/>
              </a:spcBef>
              <a:spcAft>
                <a:spcPts val="0"/>
              </a:spcAft>
              <a:buNone/>
            </a:pPr>
            <a:r>
              <a:rPr lang="en-US" sz="600">
                <a:solidFill>
                  <a:srgbClr val="E06666"/>
                </a:solidFill>
                <a:latin typeface="Consolas"/>
                <a:ea typeface="Consolas"/>
                <a:cs typeface="Consolas"/>
                <a:sym typeface="Consolas"/>
              </a:rPr>
              <a:t> (offerPrice &gt; ein._askingPrice) implies eout._instanceAppraiser = appraiser</a:t>
            </a:r>
            <a:endParaRPr sz="600">
              <a:solidFill>
                <a:srgbClr val="E06666"/>
              </a:solidFill>
              <a:latin typeface="Consolas"/>
              <a:ea typeface="Consolas"/>
              <a:cs typeface="Consolas"/>
              <a:sym typeface="Consolas"/>
            </a:endParaRPr>
          </a:p>
          <a:p>
            <a:pPr marL="0" lvl="0" indent="0" algn="l" rtl="0">
              <a:spcBef>
                <a:spcPts val="0"/>
              </a:spcBef>
              <a:spcAft>
                <a:spcPts val="0"/>
              </a:spcAft>
              <a:buNone/>
            </a:pPr>
            <a:r>
              <a:rPr lang="en-US" sz="600">
                <a:solidFill>
                  <a:srgbClr val="E06666"/>
                </a:solidFill>
                <a:latin typeface="Consolas"/>
                <a:ea typeface="Consolas"/>
                <a:cs typeface="Consolas"/>
                <a:sym typeface="Consolas"/>
              </a:rPr>
              <a:t> (offerPrice &lt;= ein._askingPrice) implies eout._instanceAppraiser = ein._instanceAppraiser &lt;-- BUG</a:t>
            </a:r>
            <a:endParaRPr sz="600">
              <a:solidFill>
                <a:srgbClr val="E0666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pre_accept[ein: EstadoConcreto]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rgbClr val="93C47D"/>
                </a:solidFill>
                <a:latin typeface="Consolas"/>
                <a:ea typeface="Consolas"/>
                <a:cs typeface="Consolas"/>
                <a:sym typeface="Consolas"/>
              </a:rPr>
              <a:t> ein._instanceAppraiser != Address0x0 // condición faltante</a:t>
            </a:r>
            <a:endParaRPr sz="600">
              <a:solidFill>
                <a:srgbClr val="93C47D"/>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pre_terminate[ein: EstadoConcreto]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r>
              <a:rPr lang="en-US" sz="600">
                <a:solidFill>
                  <a:srgbClr val="93C47D"/>
                </a:solidFill>
                <a:latin typeface="Consolas"/>
                <a:ea typeface="Consolas"/>
                <a:cs typeface="Consolas"/>
                <a:sym typeface="Consolas"/>
              </a:rPr>
              <a:t>// Se añade condición faltante</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rgbClr val="93C47D"/>
                </a:solidFill>
                <a:latin typeface="Consolas"/>
                <a:ea typeface="Consolas"/>
                <a:cs typeface="Consolas"/>
                <a:sym typeface="Consolas"/>
              </a:rPr>
              <a:t> ein._state = OfferPlaced implies ein._instanceAppraiser != Address0x0</a:t>
            </a:r>
            <a:endParaRPr sz="600">
              <a:solidFill>
                <a:srgbClr val="93C47D"/>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accent5"/>
                </a:solidFill>
                <a:latin typeface="Consolas"/>
                <a:ea typeface="Consolas"/>
                <a:cs typeface="Consolas"/>
                <a:sym typeface="Consolas"/>
              </a:rPr>
              <a:t>pred </a:t>
            </a:r>
            <a:r>
              <a:rPr lang="en-US" sz="607">
                <a:solidFill>
                  <a:schemeClr val="lt1"/>
                </a:solidFill>
                <a:latin typeface="Consolas"/>
                <a:ea typeface="Consolas"/>
                <a:cs typeface="Consolas"/>
                <a:sym typeface="Consolas"/>
              </a:rPr>
              <a:t>invariante[e:EstadoConcreto] {</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400">
                <a:solidFill>
                  <a:schemeClr val="lt1"/>
                </a:solidFill>
                <a:latin typeface="Consolas"/>
                <a:ea typeface="Consolas"/>
                <a:cs typeface="Consolas"/>
                <a:sym typeface="Consolas"/>
              </a:rPr>
              <a:t> ...</a:t>
            </a:r>
            <a:endParaRPr sz="400">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chemeClr val="lt1"/>
                </a:solidFill>
                <a:latin typeface="Consolas"/>
                <a:ea typeface="Consolas"/>
                <a:cs typeface="Consolas"/>
                <a:sym typeface="Consolas"/>
              </a:rPr>
              <a:t> // Added new condition that was missing</a:t>
            </a:r>
            <a:endParaRPr sz="607">
              <a:solidFill>
                <a:schemeClr val="lt1"/>
              </a:solidFill>
              <a:latin typeface="Consolas"/>
              <a:ea typeface="Consolas"/>
              <a:cs typeface="Consolas"/>
              <a:sym typeface="Consolas"/>
            </a:endParaRPr>
          </a:p>
          <a:p>
            <a:pPr marL="0" lvl="0" indent="0" algn="l" rtl="0">
              <a:spcBef>
                <a:spcPts val="0"/>
              </a:spcBef>
              <a:spcAft>
                <a:spcPts val="0"/>
              </a:spcAft>
              <a:buNone/>
            </a:pPr>
            <a:r>
              <a:rPr lang="en-US" sz="607">
                <a:solidFill>
                  <a:srgbClr val="93C47D"/>
                </a:solidFill>
                <a:latin typeface="Consolas"/>
                <a:ea typeface="Consolas"/>
                <a:cs typeface="Consolas"/>
                <a:sym typeface="Consolas"/>
              </a:rPr>
              <a:t> e._state = Active implies e._instanceBuyer = Address0x0 </a:t>
            </a:r>
            <a:endParaRPr sz="607">
              <a:solidFill>
                <a:srgbClr val="93C47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7">
                <a:solidFill>
                  <a:srgbClr val="93C47D"/>
                </a:solidFill>
                <a:latin typeface="Consolas"/>
                <a:ea typeface="Consolas"/>
                <a:cs typeface="Consolas"/>
                <a:sym typeface="Consolas"/>
              </a:rPr>
              <a:t> e._state = Active implies e.</a:t>
            </a:r>
            <a:r>
              <a:rPr lang="en-US" sz="600">
                <a:solidFill>
                  <a:srgbClr val="93C47D"/>
                </a:solidFill>
                <a:latin typeface="Consolas"/>
                <a:ea typeface="Consolas"/>
                <a:cs typeface="Consolas"/>
                <a:sym typeface="Consolas"/>
              </a:rPr>
              <a:t>_instanceAppraiser</a:t>
            </a:r>
            <a:r>
              <a:rPr lang="en-US" sz="607">
                <a:solidFill>
                  <a:srgbClr val="93C47D"/>
                </a:solidFill>
                <a:latin typeface="Consolas"/>
                <a:ea typeface="Consolas"/>
                <a:cs typeface="Consolas"/>
                <a:sym typeface="Consolas"/>
              </a:rPr>
              <a:t> = Address0x0 </a:t>
            </a:r>
            <a:endParaRPr sz="607">
              <a:solidFill>
                <a:srgbClr val="93C47D"/>
              </a:solidFill>
              <a:latin typeface="Consolas"/>
              <a:ea typeface="Consolas"/>
              <a:cs typeface="Consolas"/>
              <a:sym typeface="Consolas"/>
            </a:endParaRPr>
          </a:p>
          <a:p>
            <a:pPr marL="0" lvl="0" indent="0" algn="l" rtl="0">
              <a:spcBef>
                <a:spcPts val="0"/>
              </a:spcBef>
              <a:spcAft>
                <a:spcPts val="0"/>
              </a:spcAft>
              <a:buNone/>
            </a:pPr>
            <a:r>
              <a:rPr lang="en-US" sz="400">
                <a:solidFill>
                  <a:schemeClr val="lt1"/>
                </a:solidFill>
                <a:latin typeface="Consolas"/>
                <a:ea typeface="Consolas"/>
                <a:cs typeface="Consolas"/>
                <a:sym typeface="Consolas"/>
              </a:rPr>
              <a:t> ...</a:t>
            </a:r>
            <a:endParaRPr sz="4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7">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p:txBody>
      </p:sp>
      <p:sp>
        <p:nvSpPr>
          <p:cNvPr id="569" name="Google Shape;569;g3ad4e990aef_0_210"/>
          <p:cNvSpPr txBox="1"/>
          <p:nvPr/>
        </p:nvSpPr>
        <p:spPr>
          <a:xfrm rot="1752">
            <a:off x="2978966" y="1356225"/>
            <a:ext cx="2943300" cy="445800"/>
          </a:xfrm>
          <a:prstGeom prst="rect">
            <a:avLst/>
          </a:prstGeom>
          <a:solidFill>
            <a:srgbClr val="3D85C6"/>
          </a:solidFill>
          <a:ln w="10525" cap="flat" cmpd="sng">
            <a:solidFill>
              <a:srgbClr val="000000"/>
            </a:solidFill>
            <a:prstDash val="solid"/>
            <a:round/>
            <a:headEnd type="none" w="sm" len="sm"/>
            <a:tailEnd type="none" w="sm" len="sm"/>
          </a:ln>
        </p:spPr>
        <p:txBody>
          <a:bodyPr spcFirstLastPara="1" wrap="square" lIns="85950" tIns="85950" rIns="85950" bIns="85950" anchor="t" anchorCtr="0">
            <a:spAutoFit/>
          </a:bodyPr>
          <a:lstStyle/>
          <a:p>
            <a:pPr marL="0" lvl="0" indent="0" algn="ctr" rtl="0">
              <a:spcBef>
                <a:spcPts val="0"/>
              </a:spcBef>
              <a:spcAft>
                <a:spcPts val="0"/>
              </a:spcAft>
              <a:buNone/>
            </a:pPr>
            <a:r>
              <a:rPr lang="en-US" sz="1104" b="1">
                <a:solidFill>
                  <a:schemeClr val="dk1"/>
                </a:solidFill>
                <a:latin typeface="Merriweather"/>
                <a:ea typeface="Merriweather"/>
                <a:cs typeface="Merriweather"/>
                <a:sym typeface="Merriweather"/>
              </a:rPr>
              <a:t>Introducción de bug</a:t>
            </a:r>
            <a:endParaRPr sz="1104"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662" b="1">
                <a:solidFill>
                  <a:schemeClr val="dk1"/>
                </a:solidFill>
                <a:latin typeface="Merriweather"/>
                <a:ea typeface="Merriweather"/>
                <a:cs typeface="Merriweather"/>
                <a:sym typeface="Merriweather"/>
              </a:rPr>
              <a:t>(se muestra especificación en Alloy)</a:t>
            </a:r>
            <a:endParaRPr sz="662" b="1">
              <a:solidFill>
                <a:schemeClr val="dk1"/>
              </a:solidFill>
              <a:latin typeface="Merriweather"/>
              <a:ea typeface="Merriweather"/>
              <a:cs typeface="Merriweather"/>
              <a:sym typeface="Merriweather"/>
            </a:endParaRPr>
          </a:p>
        </p:txBody>
      </p:sp>
      <p:sp>
        <p:nvSpPr>
          <p:cNvPr id="570" name="Google Shape;570;g3ad4e990aef_0_210"/>
          <p:cNvSpPr/>
          <p:nvPr/>
        </p:nvSpPr>
        <p:spPr>
          <a:xfrm>
            <a:off x="134848" y="1368025"/>
            <a:ext cx="2684100" cy="3667500"/>
          </a:xfrm>
          <a:prstGeom prst="roundRect">
            <a:avLst>
              <a:gd name="adj" fmla="val 16667"/>
            </a:avLst>
          </a:prstGeom>
          <a:noFill/>
          <a:ln w="10850" cap="flat" cmpd="sng">
            <a:solidFill>
              <a:srgbClr val="3D85C6"/>
            </a:solidFill>
            <a:prstDash val="solid"/>
            <a:round/>
            <a:headEnd type="none" w="sm" len="sm"/>
            <a:tailEnd type="none" w="sm" len="sm"/>
          </a:ln>
          <a:effectLst>
            <a:outerShdw blurRad="65104" dist="21701" dir="5400000" algn="bl" rotWithShape="0">
              <a:srgbClr val="000000">
                <a:alpha val="50000"/>
              </a:srgbClr>
            </a:outerShdw>
          </a:effectLst>
        </p:spPr>
        <p:txBody>
          <a:bodyPr spcFirstLastPara="1" wrap="square" lIns="104125" tIns="104125" rIns="104125" bIns="104125" anchor="ctr" anchorCtr="0">
            <a:noAutofit/>
          </a:bodyPr>
          <a:lstStyle/>
          <a:p>
            <a:pPr marL="0" lvl="0" indent="0" algn="just" rtl="0">
              <a:spcBef>
                <a:spcPts val="0"/>
              </a:spcBef>
              <a:spcAft>
                <a:spcPts val="0"/>
              </a:spcAft>
              <a:buNone/>
            </a:pPr>
            <a:endParaRPr sz="1594">
              <a:latin typeface="Calibri"/>
              <a:ea typeface="Calibri"/>
              <a:cs typeface="Calibri"/>
              <a:sym typeface="Calibri"/>
            </a:endParaRPr>
          </a:p>
        </p:txBody>
      </p:sp>
      <p:sp>
        <p:nvSpPr>
          <p:cNvPr id="571" name="Google Shape;571;g3ad4e990aef_0_210"/>
          <p:cNvSpPr txBox="1"/>
          <p:nvPr/>
        </p:nvSpPr>
        <p:spPr>
          <a:xfrm>
            <a:off x="-1" y="1345850"/>
            <a:ext cx="2819100" cy="387900"/>
          </a:xfrm>
          <a:prstGeom prst="rect">
            <a:avLst/>
          </a:prstGeom>
          <a:noFill/>
          <a:ln>
            <a:noFill/>
          </a:ln>
        </p:spPr>
        <p:txBody>
          <a:bodyPr spcFirstLastPara="1" wrap="square" lIns="107425" tIns="107425" rIns="107425" bIns="107425" anchor="t" anchorCtr="0">
            <a:spAutoFit/>
          </a:bodyPr>
          <a:lstStyle/>
          <a:p>
            <a:pPr marL="0" lvl="0" indent="0" algn="ctr" rtl="0">
              <a:spcBef>
                <a:spcPts val="0"/>
              </a:spcBef>
              <a:spcAft>
                <a:spcPts val="0"/>
              </a:spcAft>
              <a:buNone/>
            </a:pPr>
            <a:r>
              <a:rPr lang="en-US" sz="1110" b="1">
                <a:solidFill>
                  <a:srgbClr val="3D85C6"/>
                </a:solidFill>
                <a:latin typeface="Merriweather"/>
                <a:ea typeface="Merriweather"/>
                <a:cs typeface="Merriweather"/>
                <a:sym typeface="Merriweather"/>
              </a:rPr>
              <a:t>Versión Reducida</a:t>
            </a:r>
            <a:endParaRPr sz="1110">
              <a:solidFill>
                <a:srgbClr val="3D85C6"/>
              </a:solidFill>
              <a:latin typeface="Merriweather SemiBold"/>
              <a:ea typeface="Merriweather SemiBold"/>
              <a:cs typeface="Merriweather SemiBold"/>
              <a:sym typeface="Merriweather SemiBold"/>
            </a:endParaRPr>
          </a:p>
        </p:txBody>
      </p:sp>
      <p:sp>
        <p:nvSpPr>
          <p:cNvPr id="572" name="Google Shape;572;g3ad4e990aef_0_210"/>
          <p:cNvSpPr txBox="1"/>
          <p:nvPr/>
        </p:nvSpPr>
        <p:spPr>
          <a:xfrm>
            <a:off x="649539" y="1587825"/>
            <a:ext cx="2242500" cy="7170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Menos transiciones</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Solo: makeOffer, terminate y accept</a:t>
            </a:r>
            <a:endParaRPr sz="1200">
              <a:solidFill>
                <a:schemeClr val="dk1"/>
              </a:solidFill>
              <a:latin typeface="Merriweather SemiBold"/>
              <a:ea typeface="Merriweather SemiBold"/>
              <a:cs typeface="Merriweather SemiBold"/>
              <a:sym typeface="Merriweather SemiBold"/>
            </a:endParaRPr>
          </a:p>
        </p:txBody>
      </p:sp>
      <p:sp>
        <p:nvSpPr>
          <p:cNvPr id="573" name="Google Shape;573;g3ad4e990aef_0_210"/>
          <p:cNvSpPr txBox="1"/>
          <p:nvPr/>
        </p:nvSpPr>
        <p:spPr>
          <a:xfrm>
            <a:off x="672264" y="2196127"/>
            <a:ext cx="2242500" cy="7170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Menos estados</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Solo: Active, OfferPlaced, Accepted y Terminated</a:t>
            </a:r>
            <a:endParaRPr sz="1044" b="1">
              <a:solidFill>
                <a:schemeClr val="dk1"/>
              </a:solidFill>
              <a:latin typeface="Merriweather"/>
              <a:ea typeface="Merriweather"/>
              <a:cs typeface="Merriweather"/>
              <a:sym typeface="Merriweather"/>
            </a:endParaRPr>
          </a:p>
        </p:txBody>
      </p:sp>
      <p:sp>
        <p:nvSpPr>
          <p:cNvPr id="574" name="Google Shape;574;g3ad4e990aef_0_210"/>
          <p:cNvSpPr txBox="1"/>
          <p:nvPr/>
        </p:nvSpPr>
        <p:spPr>
          <a:xfrm>
            <a:off x="672264" y="2900752"/>
            <a:ext cx="2242500" cy="5562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Menos atributos</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44" b="1">
                <a:solidFill>
                  <a:schemeClr val="dk1"/>
                </a:solidFill>
                <a:latin typeface="Merriweather"/>
                <a:ea typeface="Merriweather"/>
                <a:cs typeface="Merriweather"/>
                <a:sym typeface="Merriweather"/>
              </a:rPr>
              <a:t>Sin: descripción ni inspector</a:t>
            </a:r>
            <a:endParaRPr sz="1200">
              <a:solidFill>
                <a:schemeClr val="dk1"/>
              </a:solidFill>
              <a:latin typeface="Merriweather SemiBold"/>
              <a:ea typeface="Merriweather SemiBold"/>
              <a:cs typeface="Merriweather SemiBold"/>
              <a:sym typeface="Merriweather SemiBold"/>
            </a:endParaRPr>
          </a:p>
        </p:txBody>
      </p:sp>
      <p:sp>
        <p:nvSpPr>
          <p:cNvPr id="575" name="Google Shape;575;g3ad4e990aef_0_210"/>
          <p:cNvSpPr txBox="1"/>
          <p:nvPr/>
        </p:nvSpPr>
        <p:spPr>
          <a:xfrm>
            <a:off x="672260" y="3555913"/>
            <a:ext cx="2242500" cy="7032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Análisis EPA=True</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Estados = </a:t>
            </a:r>
            <a:r>
              <a:rPr lang="en-US" sz="950" b="1">
                <a:solidFill>
                  <a:schemeClr val="dk1"/>
                </a:solidFill>
                <a:latin typeface="Merriweather"/>
                <a:ea typeface="Merriweather"/>
                <a:cs typeface="Merriweather"/>
                <a:sym typeface="Merriweather"/>
              </a:rPr>
              <a:t>precondición</a:t>
            </a:r>
            <a:r>
              <a:rPr lang="en-US" sz="1000" b="1">
                <a:solidFill>
                  <a:schemeClr val="dk1"/>
                </a:solidFill>
                <a:latin typeface="Merriweather"/>
                <a:ea typeface="Merriweather"/>
                <a:cs typeface="Merriweather"/>
                <a:sym typeface="Merriweather"/>
              </a:rPr>
              <a:t> </a:t>
            </a:r>
            <a:r>
              <a:rPr lang="en-US" sz="950" b="1">
                <a:solidFill>
                  <a:schemeClr val="dk1"/>
                </a:solidFill>
                <a:latin typeface="Merriweather"/>
                <a:ea typeface="Merriweather"/>
                <a:cs typeface="Merriweather"/>
                <a:sym typeface="Merriweather"/>
              </a:rPr>
              <a:t>estado </a:t>
            </a:r>
            <a:r>
              <a:rPr lang="en-US" sz="1000" b="1">
                <a:solidFill>
                  <a:schemeClr val="dk1"/>
                </a:solidFill>
                <a:latin typeface="Merriweather"/>
                <a:ea typeface="Merriweather"/>
                <a:cs typeface="Merriweather"/>
                <a:sym typeface="Merriweather"/>
              </a:rPr>
              <a:t>+ </a:t>
            </a:r>
            <a:r>
              <a:rPr lang="en-US" sz="950" b="1">
                <a:solidFill>
                  <a:schemeClr val="dk1"/>
                </a:solidFill>
                <a:latin typeface="Merriweather"/>
                <a:ea typeface="Merriweather"/>
                <a:cs typeface="Merriweather"/>
                <a:sym typeface="Merriweather"/>
              </a:rPr>
              <a:t>posibles transiciones </a:t>
            </a:r>
            <a:r>
              <a:rPr lang="en-US" sz="1000" b="1">
                <a:solidFill>
                  <a:schemeClr val="dk1"/>
                </a:solidFill>
                <a:latin typeface="Merriweather"/>
                <a:ea typeface="Merriweather"/>
                <a:cs typeface="Merriweather"/>
                <a:sym typeface="Merriweather"/>
              </a:rPr>
              <a:t>siguientes</a:t>
            </a:r>
            <a:endParaRPr sz="1000">
              <a:solidFill>
                <a:schemeClr val="dk1"/>
              </a:solidFill>
              <a:latin typeface="Merriweather SemiBold"/>
              <a:ea typeface="Merriweather SemiBold"/>
              <a:cs typeface="Merriweather SemiBold"/>
              <a:sym typeface="Merriweather SemiBold"/>
            </a:endParaRPr>
          </a:p>
        </p:txBody>
      </p:sp>
      <p:sp>
        <p:nvSpPr>
          <p:cNvPr id="576" name="Google Shape;576;g3ad4e990aef_0_210"/>
          <p:cNvSpPr/>
          <p:nvPr/>
        </p:nvSpPr>
        <p:spPr>
          <a:xfrm>
            <a:off x="5995067" y="1791898"/>
            <a:ext cx="2937000" cy="1347000"/>
          </a:xfrm>
          <a:prstGeom prst="rect">
            <a:avLst/>
          </a:prstGeom>
          <a:solidFill>
            <a:schemeClr val="dk1"/>
          </a:solidFill>
          <a:ln w="21325" cap="flat" cmpd="sng">
            <a:solidFill>
              <a:srgbClr val="3D85C6"/>
            </a:solidFill>
            <a:prstDash val="solid"/>
            <a:round/>
            <a:headEnd type="none" w="sm" len="sm"/>
            <a:tailEnd type="none" w="sm" len="sm"/>
          </a:ln>
        </p:spPr>
        <p:txBody>
          <a:bodyPr spcFirstLastPara="1" wrap="square" lIns="102375" tIns="102375" rIns="102375" bIns="102375" anchor="t" anchorCtr="0">
            <a:noAutofit/>
          </a:bodyPr>
          <a:lstStyle/>
          <a:p>
            <a:pPr marL="0" lvl="0" indent="0" algn="l" rtl="0">
              <a:spcBef>
                <a:spcPts val="0"/>
              </a:spcBef>
              <a:spcAft>
                <a:spcPts val="0"/>
              </a:spcAft>
              <a:buNone/>
            </a:pPr>
            <a:endParaRPr sz="671">
              <a:solidFill>
                <a:schemeClr val="lt1"/>
              </a:solidFill>
              <a:latin typeface="Consolas"/>
              <a:ea typeface="Consolas"/>
              <a:cs typeface="Consolas"/>
              <a:sym typeface="Consolas"/>
            </a:endParaRPr>
          </a:p>
        </p:txBody>
      </p:sp>
      <p:sp>
        <p:nvSpPr>
          <p:cNvPr id="577" name="Google Shape;577;g3ad4e990aef_0_210"/>
          <p:cNvSpPr txBox="1"/>
          <p:nvPr/>
        </p:nvSpPr>
        <p:spPr>
          <a:xfrm>
            <a:off x="6012342" y="1780897"/>
            <a:ext cx="2978400" cy="1529700"/>
          </a:xfrm>
          <a:prstGeom prst="rect">
            <a:avLst/>
          </a:prstGeom>
          <a:noFill/>
          <a:ln>
            <a:noFill/>
          </a:ln>
        </p:spPr>
        <p:txBody>
          <a:bodyPr spcFirstLastPara="1" wrap="square" lIns="100000" tIns="100000" rIns="100000" bIns="100000" anchor="t" anchorCtr="0">
            <a:spAutoFit/>
          </a:bodyPr>
          <a:lstStyle/>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pre_</a:t>
            </a:r>
            <a:r>
              <a:rPr lang="en-US" sz="600">
                <a:solidFill>
                  <a:srgbClr val="B4A7D6"/>
                </a:solidFill>
                <a:latin typeface="Consolas"/>
                <a:ea typeface="Consolas"/>
                <a:cs typeface="Consolas"/>
                <a:sym typeface="Consolas"/>
              </a:rPr>
              <a:t>&lt;estado&gt;</a:t>
            </a:r>
            <a:r>
              <a:rPr lang="en-US" sz="600">
                <a:solidFill>
                  <a:schemeClr val="lt1"/>
                </a:solidFill>
                <a:latin typeface="Consolas"/>
                <a:ea typeface="Consolas"/>
                <a:cs typeface="Consolas"/>
                <a:sym typeface="Consolas"/>
              </a:rPr>
              <a:t>[ein: EstadoConcreto] { </a:t>
            </a:r>
            <a:r>
              <a:rPr lang="en-US" sz="600">
                <a:solidFill>
                  <a:srgbClr val="8E7CC3"/>
                </a:solidFill>
                <a:latin typeface="Consolas"/>
                <a:ea typeface="Consolas"/>
                <a:cs typeface="Consolas"/>
                <a:sym typeface="Consolas"/>
              </a:rPr>
              <a:t>//plantilla pre estados</a:t>
            </a:r>
            <a:endParaRPr sz="600">
              <a:solidFill>
                <a:srgbClr val="8E7CC3"/>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ein._init = True</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ein._state = </a:t>
            </a:r>
            <a:r>
              <a:rPr lang="en-US" sz="600">
                <a:solidFill>
                  <a:srgbClr val="B4A7D6"/>
                </a:solidFill>
                <a:latin typeface="Consolas"/>
                <a:ea typeface="Consolas"/>
                <a:cs typeface="Consolas"/>
                <a:sym typeface="Consolas"/>
              </a:rPr>
              <a:t>&lt;Estado&gt;</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pre_offerPlaced[ein: EstadoConcreto] { </a:t>
            </a:r>
            <a:r>
              <a:rPr lang="en-US" sz="600">
                <a:solidFill>
                  <a:srgbClr val="B4A7D6"/>
                </a:solidFill>
                <a:latin typeface="Consolas"/>
                <a:ea typeface="Consolas"/>
                <a:cs typeface="Consolas"/>
                <a:sym typeface="Consolas"/>
              </a:rPr>
              <a:t>//ejemplo pre estado</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ein._init = True</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ein._state = OfferPlaced</a:t>
            </a:r>
            <a:endParaRPr sz="600">
              <a:solidFill>
                <a:srgbClr val="FF0000"/>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pre_offerAccepted[ein: EstadoConcreto] { </a:t>
            </a:r>
            <a:r>
              <a:rPr lang="en-US" sz="600">
                <a:solidFill>
                  <a:srgbClr val="B4A7D6"/>
                </a:solidFill>
                <a:latin typeface="Consolas"/>
                <a:ea typeface="Consolas"/>
                <a:cs typeface="Consolas"/>
                <a:sym typeface="Consolas"/>
              </a:rPr>
              <a:t>//ejemplo pre estado</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ein._init = True</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ein._state = Accepted</a:t>
            </a:r>
            <a:endParaRPr sz="600">
              <a:solidFill>
                <a:srgbClr val="FF0000"/>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2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600">
              <a:solidFill>
                <a:schemeClr val="lt1"/>
              </a:solidFill>
              <a:latin typeface="Consolas"/>
              <a:ea typeface="Consolas"/>
              <a:cs typeface="Consolas"/>
              <a:sym typeface="Consolas"/>
            </a:endParaRPr>
          </a:p>
        </p:txBody>
      </p:sp>
      <p:sp>
        <p:nvSpPr>
          <p:cNvPr id="578" name="Google Shape;578;g3ad4e990aef_0_210"/>
          <p:cNvSpPr txBox="1"/>
          <p:nvPr/>
        </p:nvSpPr>
        <p:spPr>
          <a:xfrm rot="1752">
            <a:off x="5990616" y="1356225"/>
            <a:ext cx="2943300" cy="445800"/>
          </a:xfrm>
          <a:prstGeom prst="rect">
            <a:avLst/>
          </a:prstGeom>
          <a:solidFill>
            <a:srgbClr val="3D85C6"/>
          </a:solidFill>
          <a:ln w="10525" cap="flat" cmpd="sng">
            <a:solidFill>
              <a:srgbClr val="000000"/>
            </a:solidFill>
            <a:prstDash val="solid"/>
            <a:round/>
            <a:headEnd type="none" w="sm" len="sm"/>
            <a:tailEnd type="none" w="sm" len="sm"/>
          </a:ln>
        </p:spPr>
        <p:txBody>
          <a:bodyPr spcFirstLastPara="1" wrap="square" lIns="85950" tIns="85950" rIns="85950" bIns="85950" anchor="t" anchorCtr="0">
            <a:spAutoFit/>
          </a:bodyPr>
          <a:lstStyle/>
          <a:p>
            <a:pPr marL="0" lvl="0" indent="0" algn="ctr" rtl="0">
              <a:spcBef>
                <a:spcPts val="0"/>
              </a:spcBef>
              <a:spcAft>
                <a:spcPts val="0"/>
              </a:spcAft>
              <a:buNone/>
            </a:pPr>
            <a:r>
              <a:rPr lang="en-US" sz="1104" b="1">
                <a:solidFill>
                  <a:schemeClr val="dk1"/>
                </a:solidFill>
                <a:latin typeface="Merriweather"/>
                <a:ea typeface="Merriweather"/>
                <a:cs typeface="Merriweather"/>
                <a:sym typeface="Merriweather"/>
              </a:rPr>
              <a:t>Particiones EPA=True</a:t>
            </a:r>
            <a:endParaRPr sz="1104"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662" b="1">
                <a:solidFill>
                  <a:schemeClr val="dk1"/>
                </a:solidFill>
                <a:latin typeface="Merriweather"/>
                <a:ea typeface="Merriweather"/>
                <a:cs typeface="Merriweather"/>
                <a:sym typeface="Merriweather"/>
              </a:rPr>
              <a:t>(se muestra especificación en Alloy)</a:t>
            </a:r>
            <a:endParaRPr sz="662" b="1">
              <a:solidFill>
                <a:schemeClr val="dk1"/>
              </a:solidFill>
              <a:latin typeface="Merriweather"/>
              <a:ea typeface="Merriweather"/>
              <a:cs typeface="Merriweather"/>
              <a:sym typeface="Merriweather"/>
            </a:endParaRPr>
          </a:p>
        </p:txBody>
      </p:sp>
      <p:sp>
        <p:nvSpPr>
          <p:cNvPr id="579" name="Google Shape;579;g3ad4e990aef_0_210"/>
          <p:cNvSpPr/>
          <p:nvPr/>
        </p:nvSpPr>
        <p:spPr>
          <a:xfrm>
            <a:off x="5995067" y="3671173"/>
            <a:ext cx="2937000" cy="1347000"/>
          </a:xfrm>
          <a:prstGeom prst="rect">
            <a:avLst/>
          </a:prstGeom>
          <a:solidFill>
            <a:schemeClr val="dk1"/>
          </a:solidFill>
          <a:ln w="21325" cap="flat" cmpd="sng">
            <a:solidFill>
              <a:srgbClr val="3D85C6"/>
            </a:solidFill>
            <a:prstDash val="solid"/>
            <a:round/>
            <a:headEnd type="none" w="sm" len="sm"/>
            <a:tailEnd type="none" w="sm" len="sm"/>
          </a:ln>
        </p:spPr>
        <p:txBody>
          <a:bodyPr spcFirstLastPara="1" wrap="square" lIns="102375" tIns="102375" rIns="102375" bIns="102375" anchor="t" anchorCtr="0">
            <a:noAutofit/>
          </a:bodyPr>
          <a:lstStyle/>
          <a:p>
            <a:pPr marL="0" lvl="0" indent="0" algn="l" rtl="0">
              <a:spcBef>
                <a:spcPts val="0"/>
              </a:spcBef>
              <a:spcAft>
                <a:spcPts val="0"/>
              </a:spcAft>
              <a:buNone/>
            </a:pPr>
            <a:endParaRPr sz="671">
              <a:solidFill>
                <a:schemeClr val="lt1"/>
              </a:solidFill>
              <a:latin typeface="Consolas"/>
              <a:ea typeface="Consolas"/>
              <a:cs typeface="Consolas"/>
              <a:sym typeface="Consolas"/>
            </a:endParaRPr>
          </a:p>
        </p:txBody>
      </p:sp>
      <p:sp>
        <p:nvSpPr>
          <p:cNvPr id="580" name="Google Shape;580;g3ad4e990aef_0_210"/>
          <p:cNvSpPr txBox="1"/>
          <p:nvPr/>
        </p:nvSpPr>
        <p:spPr>
          <a:xfrm>
            <a:off x="6012342" y="3660172"/>
            <a:ext cx="2978400" cy="1414200"/>
          </a:xfrm>
          <a:prstGeom prst="rect">
            <a:avLst/>
          </a:prstGeom>
          <a:noFill/>
          <a:ln>
            <a:noFill/>
          </a:ln>
        </p:spPr>
        <p:txBody>
          <a:bodyPr spcFirstLastPara="1" wrap="square" lIns="100000" tIns="100000" rIns="100000" bIns="100000" anchor="t" anchorCtr="0">
            <a:spAutoFit/>
          </a:bodyPr>
          <a:lstStyle/>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partitionS00[ein: EstadoConcreto] {</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ein._init = True</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2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partitionS0</a:t>
            </a:r>
            <a:r>
              <a:rPr lang="en-US" sz="600">
                <a:solidFill>
                  <a:srgbClr val="B4A7D6"/>
                </a:solidFill>
                <a:latin typeface="Consolas"/>
                <a:ea typeface="Consolas"/>
                <a:cs typeface="Consolas"/>
                <a:sym typeface="Consolas"/>
              </a:rPr>
              <a:t>&lt;N&gt;</a:t>
            </a:r>
            <a:r>
              <a:rPr lang="en-US" sz="600">
                <a:solidFill>
                  <a:schemeClr val="lt1"/>
                </a:solidFill>
                <a:latin typeface="Consolas"/>
                <a:ea typeface="Consolas"/>
                <a:cs typeface="Consolas"/>
                <a:sym typeface="Consolas"/>
              </a:rPr>
              <a:t>[ein: EstadoConcreto] { </a:t>
            </a:r>
            <a:r>
              <a:rPr lang="en-US" sz="600">
                <a:solidFill>
                  <a:srgbClr val="B4A7D6"/>
                </a:solidFill>
                <a:latin typeface="Consolas"/>
                <a:ea typeface="Consolas"/>
                <a:cs typeface="Consolas"/>
                <a:sym typeface="Consolas"/>
              </a:rPr>
              <a:t>//plantilla particiones</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(invariante[e])</a:t>
            </a:r>
            <a:endParaRPr sz="600">
              <a:solidFill>
                <a:schemeClr val="lt1"/>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 ein._state = </a:t>
            </a:r>
            <a:r>
              <a:rPr lang="en-US" sz="600">
                <a:solidFill>
                  <a:srgbClr val="B4A7D6"/>
                </a:solidFill>
                <a:latin typeface="Consolas"/>
                <a:ea typeface="Consolas"/>
                <a:cs typeface="Consolas"/>
                <a:sym typeface="Consolas"/>
              </a:rPr>
              <a:t>&lt;Estado&gt;</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2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0">
                <a:solidFill>
                  <a:schemeClr val="accent5"/>
                </a:solidFill>
                <a:latin typeface="Consolas"/>
                <a:ea typeface="Consolas"/>
                <a:cs typeface="Consolas"/>
                <a:sym typeface="Consolas"/>
              </a:rPr>
              <a:t>pred </a:t>
            </a:r>
            <a:r>
              <a:rPr lang="en-US" sz="600">
                <a:solidFill>
                  <a:schemeClr val="lt1"/>
                </a:solidFill>
                <a:latin typeface="Consolas"/>
                <a:ea typeface="Consolas"/>
                <a:cs typeface="Consolas"/>
                <a:sym typeface="Consolas"/>
              </a:rPr>
              <a:t>partitionS02[ein: EstadoConcreto] { </a:t>
            </a:r>
            <a:r>
              <a:rPr lang="en-US" sz="600">
                <a:solidFill>
                  <a:srgbClr val="B4A7D6"/>
                </a:solidFill>
                <a:latin typeface="Consolas"/>
                <a:ea typeface="Consolas"/>
                <a:cs typeface="Consolas"/>
                <a:sym typeface="Consolas"/>
              </a:rPr>
              <a:t>//ejemplo pre partición</a:t>
            </a:r>
            <a:endParaRPr sz="600">
              <a:solidFill>
                <a:srgbClr val="B4A7D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0">
                <a:solidFill>
                  <a:schemeClr val="lt1"/>
                </a:solidFill>
                <a:latin typeface="Consolas"/>
                <a:ea typeface="Consolas"/>
                <a:cs typeface="Consolas"/>
                <a:sym typeface="Consolas"/>
              </a:rPr>
              <a:t> (invariante[e])</a:t>
            </a:r>
            <a:endParaRPr sz="6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0">
                <a:solidFill>
                  <a:schemeClr val="lt1"/>
                </a:solidFill>
                <a:latin typeface="Consolas"/>
                <a:ea typeface="Consolas"/>
                <a:cs typeface="Consolas"/>
                <a:sym typeface="Consolas"/>
              </a:rPr>
              <a:t> ein._state = OfferPlaced</a:t>
            </a:r>
            <a:endParaRPr sz="600">
              <a:solidFill>
                <a:srgbClr val="B4A7D6"/>
              </a:solidFill>
              <a:latin typeface="Consolas"/>
              <a:ea typeface="Consolas"/>
              <a:cs typeface="Consolas"/>
              <a:sym typeface="Consolas"/>
            </a:endParaRPr>
          </a:p>
          <a:p>
            <a:pPr marL="0" lvl="0" indent="0" algn="l" rtl="0">
              <a:spcBef>
                <a:spcPts val="0"/>
              </a:spcBef>
              <a:spcAft>
                <a:spcPts val="0"/>
              </a:spcAft>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a:p>
            <a:pPr marL="0" lvl="0" indent="0" algn="l" rtl="0">
              <a:spcBef>
                <a:spcPts val="0"/>
              </a:spcBef>
              <a:spcAft>
                <a:spcPts val="0"/>
              </a:spcAft>
              <a:buNone/>
            </a:pPr>
            <a:endParaRPr sz="200">
              <a:solidFill>
                <a:schemeClr val="lt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600">
                <a:solidFill>
                  <a:schemeClr val="lt1"/>
                </a:solidFill>
                <a:latin typeface="Consolas"/>
                <a:ea typeface="Consolas"/>
                <a:cs typeface="Consolas"/>
                <a:sym typeface="Consolas"/>
              </a:rPr>
              <a:t>...</a:t>
            </a:r>
            <a:endParaRPr sz="600">
              <a:solidFill>
                <a:schemeClr val="lt1"/>
              </a:solidFill>
              <a:latin typeface="Consolas"/>
              <a:ea typeface="Consolas"/>
              <a:cs typeface="Consolas"/>
              <a:sym typeface="Consolas"/>
            </a:endParaRPr>
          </a:p>
        </p:txBody>
      </p:sp>
      <p:sp>
        <p:nvSpPr>
          <p:cNvPr id="581" name="Google Shape;581;g3ad4e990aef_0_210"/>
          <p:cNvSpPr txBox="1"/>
          <p:nvPr/>
        </p:nvSpPr>
        <p:spPr>
          <a:xfrm rot="1752">
            <a:off x="5990616" y="3235500"/>
            <a:ext cx="2943300" cy="445800"/>
          </a:xfrm>
          <a:prstGeom prst="rect">
            <a:avLst/>
          </a:prstGeom>
          <a:solidFill>
            <a:srgbClr val="3D85C6"/>
          </a:solidFill>
          <a:ln w="10525" cap="flat" cmpd="sng">
            <a:solidFill>
              <a:srgbClr val="000000"/>
            </a:solidFill>
            <a:prstDash val="solid"/>
            <a:round/>
            <a:headEnd type="none" w="sm" len="sm"/>
            <a:tailEnd type="none" w="sm" len="sm"/>
          </a:ln>
        </p:spPr>
        <p:txBody>
          <a:bodyPr spcFirstLastPara="1" wrap="square" lIns="85950" tIns="85950" rIns="85950" bIns="85950" anchor="t" anchorCtr="0">
            <a:spAutoFit/>
          </a:bodyPr>
          <a:lstStyle/>
          <a:p>
            <a:pPr marL="0" lvl="0" indent="0" algn="ctr" rtl="0">
              <a:spcBef>
                <a:spcPts val="0"/>
              </a:spcBef>
              <a:spcAft>
                <a:spcPts val="0"/>
              </a:spcAft>
              <a:buClr>
                <a:schemeClr val="dk1"/>
              </a:buClr>
              <a:buSzPts val="1100"/>
              <a:buFont typeface="Arial"/>
              <a:buNone/>
            </a:pPr>
            <a:r>
              <a:rPr lang="en-US" sz="1104" b="1">
                <a:solidFill>
                  <a:schemeClr val="dk1"/>
                </a:solidFill>
                <a:latin typeface="Merriweather"/>
                <a:ea typeface="Merriweather"/>
                <a:cs typeface="Merriweather"/>
                <a:sym typeface="Merriweather"/>
              </a:rPr>
              <a:t>Particiones EPA=False</a:t>
            </a:r>
            <a:endParaRPr sz="1104"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662" b="1">
                <a:solidFill>
                  <a:schemeClr val="dk1"/>
                </a:solidFill>
                <a:latin typeface="Merriweather"/>
                <a:ea typeface="Merriweather"/>
                <a:cs typeface="Merriweather"/>
                <a:sym typeface="Merriweather"/>
              </a:rPr>
              <a:t>(se muestra especificación en Alloy)</a:t>
            </a:r>
            <a:endParaRPr sz="662" b="1">
              <a:solidFill>
                <a:schemeClr val="dk1"/>
              </a:solidFill>
              <a:latin typeface="Merriweather"/>
              <a:ea typeface="Merriweather"/>
              <a:cs typeface="Merriweather"/>
              <a:sym typeface="Merriweather"/>
            </a:endParaRPr>
          </a:p>
        </p:txBody>
      </p:sp>
      <p:sp>
        <p:nvSpPr>
          <p:cNvPr id="582" name="Google Shape;582;g3ad4e990aef_0_210"/>
          <p:cNvSpPr txBox="1"/>
          <p:nvPr/>
        </p:nvSpPr>
        <p:spPr>
          <a:xfrm>
            <a:off x="649539" y="4222139"/>
            <a:ext cx="2265300" cy="7032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Análisis EPA=</a:t>
            </a:r>
            <a:r>
              <a:rPr lang="en-US" sz="1044" b="1">
                <a:solidFill>
                  <a:schemeClr val="accent2"/>
                </a:solidFill>
                <a:latin typeface="Merriweather"/>
                <a:ea typeface="Merriweather"/>
                <a:cs typeface="Merriweather"/>
                <a:sym typeface="Merriweather"/>
              </a:rPr>
              <a:t>False</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Estados = invariante + valor de variable estado</a:t>
            </a:r>
            <a:endParaRPr sz="1000" b="1">
              <a:solidFill>
                <a:schemeClr val="dk1"/>
              </a:solidFill>
              <a:latin typeface="Merriweather"/>
              <a:ea typeface="Merriweather"/>
              <a:cs typeface="Merriweather"/>
              <a:sym typeface="Merriweather"/>
            </a:endParaRPr>
          </a:p>
        </p:txBody>
      </p:sp>
      <p:pic>
        <p:nvPicPr>
          <p:cNvPr id="583" name="Google Shape;583;g3ad4e990aef_0_210"/>
          <p:cNvPicPr preferRelativeResize="0"/>
          <p:nvPr/>
        </p:nvPicPr>
        <p:blipFill>
          <a:blip r:embed="rId3">
            <a:alphaModFix/>
          </a:blip>
          <a:stretch>
            <a:fillRect/>
          </a:stretch>
        </p:blipFill>
        <p:spPr>
          <a:xfrm>
            <a:off x="194302" y="1752368"/>
            <a:ext cx="475536" cy="387900"/>
          </a:xfrm>
          <a:prstGeom prst="rect">
            <a:avLst/>
          </a:prstGeom>
          <a:noFill/>
          <a:ln>
            <a:noFill/>
          </a:ln>
        </p:spPr>
      </p:pic>
      <p:pic>
        <p:nvPicPr>
          <p:cNvPr id="584" name="Google Shape;584;g3ad4e990aef_0_210"/>
          <p:cNvPicPr preferRelativeResize="0"/>
          <p:nvPr/>
        </p:nvPicPr>
        <p:blipFill>
          <a:blip r:embed="rId3">
            <a:alphaModFix/>
          </a:blip>
          <a:stretch>
            <a:fillRect/>
          </a:stretch>
        </p:blipFill>
        <p:spPr>
          <a:xfrm>
            <a:off x="194302" y="3008018"/>
            <a:ext cx="475536" cy="387900"/>
          </a:xfrm>
          <a:prstGeom prst="rect">
            <a:avLst/>
          </a:prstGeom>
          <a:noFill/>
          <a:ln>
            <a:noFill/>
          </a:ln>
        </p:spPr>
      </p:pic>
      <p:pic>
        <p:nvPicPr>
          <p:cNvPr id="585" name="Google Shape;585;g3ad4e990aef_0_210"/>
          <p:cNvPicPr preferRelativeResize="0"/>
          <p:nvPr/>
        </p:nvPicPr>
        <p:blipFill>
          <a:blip r:embed="rId3">
            <a:alphaModFix/>
          </a:blip>
          <a:stretch>
            <a:fillRect/>
          </a:stretch>
        </p:blipFill>
        <p:spPr>
          <a:xfrm>
            <a:off x="194302" y="4419357"/>
            <a:ext cx="475536" cy="387900"/>
          </a:xfrm>
          <a:prstGeom prst="rect">
            <a:avLst/>
          </a:prstGeom>
          <a:noFill/>
          <a:ln>
            <a:noFill/>
          </a:ln>
        </p:spPr>
      </p:pic>
      <p:pic>
        <p:nvPicPr>
          <p:cNvPr id="586" name="Google Shape;586;g3ad4e990aef_0_210"/>
          <p:cNvPicPr preferRelativeResize="0"/>
          <p:nvPr/>
        </p:nvPicPr>
        <p:blipFill>
          <a:blip r:embed="rId4">
            <a:alphaModFix/>
          </a:blip>
          <a:stretch>
            <a:fillRect/>
          </a:stretch>
        </p:blipFill>
        <p:spPr>
          <a:xfrm>
            <a:off x="188657" y="2426402"/>
            <a:ext cx="486847" cy="387900"/>
          </a:xfrm>
          <a:prstGeom prst="rect">
            <a:avLst/>
          </a:prstGeom>
          <a:noFill/>
          <a:ln>
            <a:noFill/>
          </a:ln>
        </p:spPr>
      </p:pic>
      <p:pic>
        <p:nvPicPr>
          <p:cNvPr id="587" name="Google Shape;587;g3ad4e990aef_0_210"/>
          <p:cNvPicPr preferRelativeResize="0"/>
          <p:nvPr/>
        </p:nvPicPr>
        <p:blipFill>
          <a:blip r:embed="rId4">
            <a:alphaModFix/>
          </a:blip>
          <a:stretch>
            <a:fillRect/>
          </a:stretch>
        </p:blipFill>
        <p:spPr>
          <a:xfrm>
            <a:off x="188657" y="3719527"/>
            <a:ext cx="486847" cy="387900"/>
          </a:xfrm>
          <a:prstGeom prst="rect">
            <a:avLst/>
          </a:prstGeom>
          <a:noFill/>
          <a:ln>
            <a:noFill/>
          </a:ln>
        </p:spPr>
      </p:pic>
      <p:sp>
        <p:nvSpPr>
          <p:cNvPr id="588" name="Google Shape;588;g3ad4e990aef_0_210"/>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3ad4e990aef_0_215"/>
          <p:cNvSpPr txBox="1">
            <a:spLocks noGrp="1"/>
          </p:cNvSpPr>
          <p:nvPr>
            <p:ph type="title"/>
          </p:nvPr>
        </p:nvSpPr>
        <p:spPr>
          <a:xfrm>
            <a:off x="0" y="11073"/>
            <a:ext cx="9144000" cy="9219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100" b="1" u="sng">
                <a:latin typeface="Oswald"/>
                <a:ea typeface="Oswald"/>
                <a:cs typeface="Oswald"/>
                <a:sym typeface="Oswald"/>
              </a:rPr>
              <a:t>AssetTransfer</a:t>
            </a:r>
            <a:endParaRPr sz="1300" b="1">
              <a:latin typeface="Oswald"/>
              <a:ea typeface="Oswald"/>
              <a:cs typeface="Oswald"/>
              <a:sym typeface="Oswald"/>
            </a:endParaRPr>
          </a:p>
          <a:p>
            <a:pPr marL="0" marR="0" lvl="0" indent="0" algn="ctr" rtl="0">
              <a:lnSpc>
                <a:spcPct val="100000"/>
              </a:lnSpc>
              <a:spcBef>
                <a:spcPts val="0"/>
              </a:spcBef>
              <a:spcAft>
                <a:spcPts val="0"/>
              </a:spcAft>
              <a:buNone/>
            </a:pPr>
            <a:r>
              <a:rPr lang="en-US" sz="2200">
                <a:latin typeface="Merriweather ExtraBold"/>
                <a:ea typeface="Merriweather ExtraBold"/>
                <a:cs typeface="Merriweather ExtraBold"/>
                <a:sym typeface="Merriweather ExtraBold"/>
              </a:rPr>
              <a:t>Bug 2: </a:t>
            </a:r>
            <a:r>
              <a:rPr lang="en-US" sz="2200">
                <a:solidFill>
                  <a:srgbClr val="3D85C6"/>
                </a:solidFill>
                <a:latin typeface="Merriweather ExtraBold"/>
                <a:ea typeface="Merriweather ExtraBold"/>
                <a:cs typeface="Merriweather ExtraBold"/>
                <a:sym typeface="Merriweather ExtraBold"/>
              </a:rPr>
              <a:t>Resultados</a:t>
            </a:r>
            <a:r>
              <a:rPr lang="en-US" sz="2200">
                <a:latin typeface="Merriweather ExtraBold"/>
                <a:ea typeface="Merriweather ExtraBold"/>
                <a:cs typeface="Merriweather ExtraBold"/>
                <a:sym typeface="Merriweather ExtraBold"/>
              </a:rPr>
              <a:t> + </a:t>
            </a:r>
            <a:r>
              <a:rPr lang="en-US" sz="2200">
                <a:solidFill>
                  <a:srgbClr val="3D85C6"/>
                </a:solidFill>
                <a:latin typeface="Merriweather ExtraBold"/>
                <a:ea typeface="Merriweather ExtraBold"/>
                <a:cs typeface="Merriweather ExtraBold"/>
                <a:sym typeface="Merriweather ExtraBold"/>
              </a:rPr>
              <a:t>Comparación EPA</a:t>
            </a:r>
            <a:r>
              <a:rPr lang="en-US" sz="2200">
                <a:latin typeface="Merriweather ExtraBold"/>
                <a:ea typeface="Merriweather ExtraBold"/>
                <a:cs typeface="Merriweather ExtraBold"/>
                <a:sym typeface="Merriweather ExtraBold"/>
              </a:rPr>
              <a:t>=True vs EPA=False</a:t>
            </a:r>
            <a:endParaRPr sz="2200">
              <a:latin typeface="Merriweather ExtraBold"/>
              <a:ea typeface="Merriweather ExtraBold"/>
              <a:cs typeface="Merriweather ExtraBold"/>
              <a:sym typeface="Merriweather ExtraBold"/>
            </a:endParaRPr>
          </a:p>
        </p:txBody>
      </p:sp>
      <p:grpSp>
        <p:nvGrpSpPr>
          <p:cNvPr id="594" name="Google Shape;594;g3ad4e990aef_0_215"/>
          <p:cNvGrpSpPr/>
          <p:nvPr/>
        </p:nvGrpSpPr>
        <p:grpSpPr>
          <a:xfrm>
            <a:off x="4945300" y="980182"/>
            <a:ext cx="4067700" cy="3739015"/>
            <a:chOff x="4945300" y="980182"/>
            <a:chExt cx="4067700" cy="3739015"/>
          </a:xfrm>
        </p:grpSpPr>
        <p:sp>
          <p:nvSpPr>
            <p:cNvPr id="595" name="Google Shape;595;g3ad4e990aef_0_215"/>
            <p:cNvSpPr/>
            <p:nvPr/>
          </p:nvSpPr>
          <p:spPr>
            <a:xfrm>
              <a:off x="4945300" y="980182"/>
              <a:ext cx="4067700" cy="3725700"/>
            </a:xfrm>
            <a:prstGeom prst="roundRect">
              <a:avLst>
                <a:gd name="adj" fmla="val 16667"/>
              </a:avLst>
            </a:prstGeom>
            <a:noFill/>
            <a:ln w="10850" cap="flat" cmpd="sng">
              <a:solidFill>
                <a:srgbClr val="3D85C6"/>
              </a:solidFill>
              <a:prstDash val="solid"/>
              <a:round/>
              <a:headEnd type="none" w="sm" len="sm"/>
              <a:tailEnd type="none" w="sm" len="sm"/>
            </a:ln>
            <a:effectLst>
              <a:outerShdw blurRad="65104" dist="21701" dir="5400000" algn="bl" rotWithShape="0">
                <a:srgbClr val="000000">
                  <a:alpha val="50000"/>
                </a:srgbClr>
              </a:outerShdw>
            </a:effectLst>
          </p:spPr>
          <p:txBody>
            <a:bodyPr spcFirstLastPara="1" wrap="square" lIns="104125" tIns="104125" rIns="104125" bIns="104125" anchor="ctr" anchorCtr="0">
              <a:noAutofit/>
            </a:bodyPr>
            <a:lstStyle/>
            <a:p>
              <a:pPr marL="0" lvl="0" indent="0" algn="just" rtl="0">
                <a:spcBef>
                  <a:spcPts val="0"/>
                </a:spcBef>
                <a:spcAft>
                  <a:spcPts val="0"/>
                </a:spcAft>
                <a:buNone/>
              </a:pPr>
              <a:endParaRPr sz="1594">
                <a:latin typeface="Calibri"/>
                <a:ea typeface="Calibri"/>
                <a:cs typeface="Calibri"/>
                <a:sym typeface="Calibri"/>
              </a:endParaRPr>
            </a:p>
          </p:txBody>
        </p:sp>
        <p:pic>
          <p:nvPicPr>
            <p:cNvPr id="596" name="Google Shape;596;g3ad4e990aef_0_215"/>
            <p:cNvPicPr preferRelativeResize="0"/>
            <p:nvPr/>
          </p:nvPicPr>
          <p:blipFill>
            <a:blip r:embed="rId3">
              <a:alphaModFix/>
            </a:blip>
            <a:stretch>
              <a:fillRect/>
            </a:stretch>
          </p:blipFill>
          <p:spPr>
            <a:xfrm>
              <a:off x="7142846" y="1617629"/>
              <a:ext cx="1843975" cy="2653118"/>
            </a:xfrm>
            <a:prstGeom prst="rect">
              <a:avLst/>
            </a:prstGeom>
            <a:noFill/>
            <a:ln>
              <a:noFill/>
            </a:ln>
          </p:spPr>
        </p:pic>
        <p:sp>
          <p:nvSpPr>
            <p:cNvPr id="597" name="Google Shape;597;g3ad4e990aef_0_215"/>
            <p:cNvSpPr txBox="1"/>
            <p:nvPr/>
          </p:nvSpPr>
          <p:spPr>
            <a:xfrm>
              <a:off x="5115091" y="1024997"/>
              <a:ext cx="22452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B45F06"/>
                  </a:solidFill>
                  <a:latin typeface="Oswald SemiBold"/>
                  <a:ea typeface="Oswald SemiBold"/>
                  <a:cs typeface="Oswald SemiBold"/>
                  <a:sym typeface="Oswald SemiBold"/>
                </a:rPr>
                <a:t>Resultado EPA=False </a:t>
              </a:r>
              <a:r>
                <a:rPr lang="en-US" sz="1250" b="1">
                  <a:solidFill>
                    <a:schemeClr val="dk1"/>
                  </a:solidFill>
                  <a:latin typeface="Merriweather"/>
                  <a:ea typeface="Merriweather"/>
                  <a:cs typeface="Merriweather"/>
                  <a:sym typeface="Merriweather"/>
                </a:rPr>
                <a:t>Alloy4PA logra detectar pérdida de garantías, mediante transiciones degradadas desde </a:t>
              </a:r>
              <a:r>
                <a:rPr lang="en-US" sz="1250" b="1">
                  <a:solidFill>
                    <a:srgbClr val="38761D"/>
                  </a:solidFill>
                  <a:latin typeface="Merriweather"/>
                  <a:ea typeface="Merriweather"/>
                  <a:cs typeface="Merriweather"/>
                  <a:sym typeface="Merriweather"/>
                </a:rPr>
                <a:t>“must”</a:t>
              </a:r>
              <a:r>
                <a:rPr lang="en-US" sz="1250" b="1">
                  <a:solidFill>
                    <a:schemeClr val="dk1"/>
                  </a:solidFill>
                  <a:latin typeface="Merriweather"/>
                  <a:ea typeface="Merriweather"/>
                  <a:cs typeface="Merriweather"/>
                  <a:sym typeface="Merriweather"/>
                </a:rPr>
                <a:t> a </a:t>
              </a:r>
              <a:r>
                <a:rPr lang="en-US" sz="1250" b="1">
                  <a:solidFill>
                    <a:srgbClr val="990000"/>
                  </a:solidFill>
                  <a:latin typeface="Merriweather"/>
                  <a:ea typeface="Merriweather"/>
                  <a:cs typeface="Merriweather"/>
                  <a:sym typeface="Merriweather"/>
                </a:rPr>
                <a:t>“may”</a:t>
              </a:r>
              <a:r>
                <a:rPr lang="en-US" sz="1250" b="1">
                  <a:solidFill>
                    <a:schemeClr val="dk1"/>
                  </a:solidFill>
                  <a:latin typeface="Merriweather"/>
                  <a:ea typeface="Merriweather"/>
                  <a:cs typeface="Merriweather"/>
                  <a:sym typeface="Merriweather"/>
                </a:rPr>
                <a:t>.</a:t>
              </a:r>
              <a:endParaRPr sz="1250" b="1">
                <a:solidFill>
                  <a:schemeClr val="dk1"/>
                </a:solidFill>
                <a:latin typeface="Merriweather"/>
                <a:ea typeface="Merriweather"/>
                <a:cs typeface="Merriweather"/>
                <a:sym typeface="Merriweather"/>
              </a:endParaRPr>
            </a:p>
            <a:p>
              <a:pPr marL="0" lvl="0" indent="0" algn="l" rtl="0">
                <a:spcBef>
                  <a:spcPts val="0"/>
                </a:spcBef>
                <a:spcAft>
                  <a:spcPts val="0"/>
                </a:spcAft>
                <a:buNone/>
              </a:pPr>
              <a:endParaRPr sz="200">
                <a:solidFill>
                  <a:schemeClr val="dk1"/>
                </a:solidFill>
                <a:latin typeface="Merriweather SemiBold"/>
                <a:ea typeface="Merriweather SemiBold"/>
                <a:cs typeface="Merriweather SemiBold"/>
                <a:sym typeface="Merriweather SemiBold"/>
              </a:endParaRPr>
            </a:p>
            <a:p>
              <a:pPr marL="0" lvl="0" indent="0" algn="l" rtl="0">
                <a:spcBef>
                  <a:spcPts val="0"/>
                </a:spcBef>
                <a:spcAft>
                  <a:spcPts val="0"/>
                </a:spcAft>
                <a:buNone/>
              </a:pPr>
              <a:r>
                <a:rPr lang="en-US" sz="1000">
                  <a:solidFill>
                    <a:srgbClr val="3D85C6"/>
                  </a:solidFill>
                  <a:latin typeface="Merriweather SemiBold"/>
                  <a:ea typeface="Merriweather SemiBold"/>
                  <a:cs typeface="Merriweather SemiBold"/>
                  <a:sym typeface="Merriweather SemiBold"/>
                </a:rPr>
                <a:t>EPA=False une en S02 los dos subgrupos de estados, los que tienen el tasador informado con aquellos que no. Tiempo de Cómputo menor (~6½ mins). Es más rápido ya que evalúa sólo las particiones que le pedimos.</a:t>
              </a:r>
              <a:endParaRPr sz="1000">
                <a:solidFill>
                  <a:srgbClr val="3D85C6"/>
                </a:solidFill>
                <a:latin typeface="Merriweather SemiBold"/>
                <a:ea typeface="Merriweather SemiBold"/>
                <a:cs typeface="Merriweather SemiBold"/>
                <a:sym typeface="Merriweather SemiBold"/>
              </a:endParaRPr>
            </a:p>
            <a:p>
              <a:pPr marL="0" lvl="0" indent="0" algn="l" rtl="0">
                <a:spcBef>
                  <a:spcPts val="0"/>
                </a:spcBef>
                <a:spcAft>
                  <a:spcPts val="0"/>
                </a:spcAft>
                <a:buNone/>
              </a:pPr>
              <a:endParaRPr sz="200">
                <a:solidFill>
                  <a:schemeClr val="dk1"/>
                </a:solidFill>
                <a:latin typeface="Merriweather SemiBold"/>
                <a:ea typeface="Merriweather SemiBold"/>
                <a:cs typeface="Merriweather SemiBold"/>
                <a:sym typeface="Merriweather SemiBold"/>
              </a:endParaRPr>
            </a:p>
            <a:p>
              <a:pPr marL="0" lvl="0" indent="0" algn="l" rtl="0">
                <a:spcBef>
                  <a:spcPts val="0"/>
                </a:spcBef>
                <a:spcAft>
                  <a:spcPts val="0"/>
                </a:spcAft>
                <a:buNone/>
              </a:pPr>
              <a:r>
                <a:rPr lang="en-US" sz="1250">
                  <a:solidFill>
                    <a:schemeClr val="dk1"/>
                  </a:solidFill>
                  <a:latin typeface="Merriweather SemiBold"/>
                  <a:ea typeface="Merriweather SemiBold"/>
                  <a:cs typeface="Merriweather SemiBold"/>
                  <a:sym typeface="Merriweather SemiBold"/>
                </a:rPr>
                <a:t>El sistema nos alerta de un síntoma: Sabemos que algo impide el progreso, pero no se infiere que es un estado sin salida. Con  </a:t>
              </a:r>
              <a:endParaRPr sz="1250">
                <a:solidFill>
                  <a:schemeClr val="dk1"/>
                </a:solidFill>
                <a:latin typeface="Merriweather SemiBold"/>
                <a:ea typeface="Merriweather SemiBold"/>
                <a:cs typeface="Merriweather SemiBold"/>
                <a:sym typeface="Merriweather SemiBold"/>
              </a:endParaRPr>
            </a:p>
            <a:p>
              <a:pPr marL="0" lvl="0" indent="0" algn="l" rtl="0">
                <a:spcBef>
                  <a:spcPts val="0"/>
                </a:spcBef>
                <a:spcAft>
                  <a:spcPts val="0"/>
                </a:spcAft>
                <a:buNone/>
              </a:pPr>
              <a:r>
                <a:rPr lang="en-US" sz="1250">
                  <a:solidFill>
                    <a:schemeClr val="dk1"/>
                  </a:solidFill>
                  <a:latin typeface="Merriweather SemiBold"/>
                  <a:ea typeface="Merriweather SemiBold"/>
                  <a:cs typeface="Merriweather SemiBold"/>
                  <a:sym typeface="Merriweather SemiBold"/>
                </a:rPr>
                <a:t> todas may no se notaría.</a:t>
              </a:r>
              <a:endParaRPr sz="1250">
                <a:solidFill>
                  <a:schemeClr val="dk1"/>
                </a:solidFill>
                <a:latin typeface="Merriweather SemiBold"/>
                <a:ea typeface="Merriweather SemiBold"/>
                <a:cs typeface="Merriweather SemiBold"/>
                <a:sym typeface="Merriweather SemiBold"/>
              </a:endParaRPr>
            </a:p>
          </p:txBody>
        </p:sp>
      </p:grpSp>
      <p:grpSp>
        <p:nvGrpSpPr>
          <p:cNvPr id="598" name="Google Shape;598;g3ad4e990aef_0_215"/>
          <p:cNvGrpSpPr/>
          <p:nvPr/>
        </p:nvGrpSpPr>
        <p:grpSpPr>
          <a:xfrm>
            <a:off x="134850" y="980182"/>
            <a:ext cx="3948600" cy="3725700"/>
            <a:chOff x="134850" y="980182"/>
            <a:chExt cx="3948600" cy="3725700"/>
          </a:xfrm>
        </p:grpSpPr>
        <p:sp>
          <p:nvSpPr>
            <p:cNvPr id="599" name="Google Shape;599;g3ad4e990aef_0_215"/>
            <p:cNvSpPr/>
            <p:nvPr/>
          </p:nvSpPr>
          <p:spPr>
            <a:xfrm>
              <a:off x="134850" y="980182"/>
              <a:ext cx="3948600" cy="3725700"/>
            </a:xfrm>
            <a:prstGeom prst="roundRect">
              <a:avLst>
                <a:gd name="adj" fmla="val 16667"/>
              </a:avLst>
            </a:prstGeom>
            <a:noFill/>
            <a:ln w="10850" cap="flat" cmpd="sng">
              <a:solidFill>
                <a:srgbClr val="3D85C6"/>
              </a:solidFill>
              <a:prstDash val="solid"/>
              <a:round/>
              <a:headEnd type="none" w="sm" len="sm"/>
              <a:tailEnd type="none" w="sm" len="sm"/>
            </a:ln>
            <a:effectLst>
              <a:outerShdw blurRad="65104" dist="21701" dir="5400000" algn="bl" rotWithShape="0">
                <a:srgbClr val="000000">
                  <a:alpha val="50000"/>
                </a:srgbClr>
              </a:outerShdw>
            </a:effectLst>
          </p:spPr>
          <p:txBody>
            <a:bodyPr spcFirstLastPara="1" wrap="square" lIns="104125" tIns="104125" rIns="104125" bIns="104125" anchor="ctr" anchorCtr="0">
              <a:noAutofit/>
            </a:bodyPr>
            <a:lstStyle/>
            <a:p>
              <a:pPr marL="0" lvl="0" indent="0" algn="just" rtl="0">
                <a:spcBef>
                  <a:spcPts val="0"/>
                </a:spcBef>
                <a:spcAft>
                  <a:spcPts val="0"/>
                </a:spcAft>
                <a:buNone/>
              </a:pPr>
              <a:endParaRPr sz="1594">
                <a:latin typeface="Calibri"/>
                <a:ea typeface="Calibri"/>
                <a:cs typeface="Calibri"/>
                <a:sym typeface="Calibri"/>
              </a:endParaRPr>
            </a:p>
          </p:txBody>
        </p:sp>
        <p:sp>
          <p:nvSpPr>
            <p:cNvPr id="600" name="Google Shape;600;g3ad4e990aef_0_215"/>
            <p:cNvSpPr txBox="1"/>
            <p:nvPr/>
          </p:nvSpPr>
          <p:spPr>
            <a:xfrm>
              <a:off x="261175" y="1052323"/>
              <a:ext cx="2076900" cy="343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a:solidFill>
                    <a:srgbClr val="B45F06"/>
                  </a:solidFill>
                  <a:latin typeface="Oswald SemiBold"/>
                  <a:ea typeface="Oswald SemiBold"/>
                  <a:cs typeface="Oswald SemiBold"/>
                  <a:sym typeface="Oswald SemiBold"/>
                </a:rPr>
                <a:t>Resultado EPA=True </a:t>
              </a:r>
              <a:r>
                <a:rPr lang="en-US" sz="1250" b="1">
                  <a:solidFill>
                    <a:schemeClr val="dk1"/>
                  </a:solidFill>
                  <a:latin typeface="Merriweather"/>
                  <a:ea typeface="Merriweather"/>
                  <a:cs typeface="Merriweather"/>
                  <a:sym typeface="Merriweather"/>
                </a:rPr>
                <a:t>Alloy4PA ayuda a detectar flujos que se dividen y conducen a estados sin salida.</a:t>
              </a:r>
              <a:endParaRPr sz="1250" b="1">
                <a:solidFill>
                  <a:schemeClr val="dk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endParaRPr sz="300">
                <a:solidFill>
                  <a:schemeClr val="dk1"/>
                </a:solidFill>
                <a:latin typeface="Merriweather SemiBold"/>
                <a:ea typeface="Merriweather SemiBold"/>
                <a:cs typeface="Merriweather SemiBold"/>
                <a:sym typeface="Merriweather SemiBold"/>
              </a:endParaRPr>
            </a:p>
            <a:p>
              <a:pPr marL="0" marR="0" lvl="0" indent="0" algn="l" rtl="0">
                <a:lnSpc>
                  <a:spcPct val="100000"/>
                </a:lnSpc>
                <a:spcBef>
                  <a:spcPts val="0"/>
                </a:spcBef>
                <a:spcAft>
                  <a:spcPts val="0"/>
                </a:spcAft>
                <a:buNone/>
              </a:pPr>
              <a:r>
                <a:rPr lang="en-US" sz="1000">
                  <a:solidFill>
                    <a:srgbClr val="3D85C6"/>
                  </a:solidFill>
                  <a:latin typeface="Merriweather SemiBold"/>
                  <a:ea typeface="Merriweather SemiBold"/>
                  <a:cs typeface="Merriweather SemiBold"/>
                  <a:sym typeface="Merriweather SemiBold"/>
                </a:rPr>
                <a:t>EPA=True separa nodos no sólo por estado sino también por las transiciones que son viables ejecutar desde dicho estado. Tiempo de Cómputo mayor (~14 mins). El costo sube exponencialmente con el número de predicados que se le seteen.</a:t>
              </a:r>
              <a:endParaRPr sz="1000">
                <a:solidFill>
                  <a:srgbClr val="3D85C6"/>
                </a:solidFill>
                <a:latin typeface="Merriweather SemiBold"/>
                <a:ea typeface="Merriweather SemiBold"/>
                <a:cs typeface="Merriweather SemiBold"/>
                <a:sym typeface="Merriweather SemiBold"/>
              </a:endParaRPr>
            </a:p>
            <a:p>
              <a:pPr marL="0" marR="0" lvl="0" indent="0" algn="l" rtl="0">
                <a:lnSpc>
                  <a:spcPct val="100000"/>
                </a:lnSpc>
                <a:spcBef>
                  <a:spcPts val="0"/>
                </a:spcBef>
                <a:spcAft>
                  <a:spcPts val="0"/>
                </a:spcAft>
                <a:buNone/>
              </a:pPr>
              <a:endParaRPr sz="200">
                <a:solidFill>
                  <a:schemeClr val="dk1"/>
                </a:solidFill>
                <a:latin typeface="Merriweather SemiBold"/>
                <a:ea typeface="Merriweather SemiBold"/>
                <a:cs typeface="Merriweather SemiBold"/>
                <a:sym typeface="Merriweather SemiBold"/>
              </a:endParaRPr>
            </a:p>
            <a:p>
              <a:pPr marL="0" marR="0" lvl="0" indent="0" algn="l" rtl="0">
                <a:lnSpc>
                  <a:spcPct val="100000"/>
                </a:lnSpc>
                <a:spcBef>
                  <a:spcPts val="0"/>
                </a:spcBef>
                <a:spcAft>
                  <a:spcPts val="0"/>
                </a:spcAft>
                <a:buNone/>
              </a:pPr>
              <a:r>
                <a:rPr lang="en-US" sz="1250">
                  <a:solidFill>
                    <a:schemeClr val="dk1"/>
                  </a:solidFill>
                  <a:latin typeface="Merriweather SemiBold"/>
                  <a:ea typeface="Merriweather SemiBold"/>
                  <a:cs typeface="Merriweather SemiBold"/>
                  <a:sym typeface="Merriweather SemiBold"/>
                </a:rPr>
                <a:t>El sistema nos entrega un diagnóstico más certero: no se puede salir de ese estado.</a:t>
              </a:r>
              <a:endParaRPr sz="1250">
                <a:solidFill>
                  <a:schemeClr val="dk1"/>
                </a:solidFill>
                <a:latin typeface="Merriweather SemiBold"/>
                <a:ea typeface="Merriweather SemiBold"/>
                <a:cs typeface="Merriweather SemiBold"/>
                <a:sym typeface="Merriweather SemiBold"/>
              </a:endParaRPr>
            </a:p>
          </p:txBody>
        </p:sp>
        <p:pic>
          <p:nvPicPr>
            <p:cNvPr id="601" name="Google Shape;601;g3ad4e990aef_0_215"/>
            <p:cNvPicPr preferRelativeResize="0"/>
            <p:nvPr/>
          </p:nvPicPr>
          <p:blipFill>
            <a:blip r:embed="rId4">
              <a:alphaModFix/>
            </a:blip>
            <a:stretch>
              <a:fillRect/>
            </a:stretch>
          </p:blipFill>
          <p:spPr>
            <a:xfrm>
              <a:off x="2210974" y="1285940"/>
              <a:ext cx="1843988" cy="3360950"/>
            </a:xfrm>
            <a:prstGeom prst="rect">
              <a:avLst/>
            </a:prstGeom>
            <a:noFill/>
            <a:ln>
              <a:noFill/>
            </a:ln>
          </p:spPr>
        </p:pic>
      </p:grpSp>
      <p:pic>
        <p:nvPicPr>
          <p:cNvPr id="602" name="Google Shape;602;g3ad4e990aef_0_215"/>
          <p:cNvPicPr preferRelativeResize="0"/>
          <p:nvPr/>
        </p:nvPicPr>
        <p:blipFill rotWithShape="1">
          <a:blip r:embed="rId5">
            <a:alphaModFix/>
          </a:blip>
          <a:srcRect l="15420" r="13683"/>
          <a:stretch/>
        </p:blipFill>
        <p:spPr>
          <a:xfrm>
            <a:off x="4160179" y="2313370"/>
            <a:ext cx="723175" cy="1020050"/>
          </a:xfrm>
          <a:prstGeom prst="rect">
            <a:avLst/>
          </a:prstGeom>
          <a:noFill/>
          <a:ln>
            <a:noFill/>
          </a:ln>
        </p:spPr>
      </p:pic>
      <p:sp>
        <p:nvSpPr>
          <p:cNvPr id="603" name="Google Shape;603;g3ad4e990aef_0_215"/>
          <p:cNvSpPr txBox="1"/>
          <p:nvPr/>
        </p:nvSpPr>
        <p:spPr>
          <a:xfrm>
            <a:off x="1193000" y="4669525"/>
            <a:ext cx="7657324" cy="588600"/>
          </a:xfrm>
          <a:prstGeom prst="rect">
            <a:avLst/>
          </a:prstGeom>
          <a:noFill/>
          <a:ln>
            <a:noFill/>
          </a:ln>
        </p:spPr>
        <p:txBody>
          <a:bodyPr spcFirstLastPara="1" wrap="square" lIns="116075" tIns="116075" rIns="116075" bIns="116075" anchor="t" anchorCtr="0">
            <a:noAutofit/>
          </a:bodyPr>
          <a:lstStyle/>
          <a:p>
            <a:pPr marL="0" lvl="0" indent="0" algn="l" rtl="0">
              <a:spcBef>
                <a:spcPts val="0"/>
              </a:spcBef>
              <a:spcAft>
                <a:spcPts val="0"/>
              </a:spcAft>
              <a:buNone/>
            </a:pPr>
            <a:r>
              <a:rPr lang="en-US" sz="1150" dirty="0">
                <a:solidFill>
                  <a:srgbClr val="073763"/>
                </a:solidFill>
                <a:latin typeface="Merriweather SemiBold"/>
                <a:ea typeface="Merriweather SemiBold"/>
                <a:cs typeface="Merriweather SemiBold"/>
                <a:sym typeface="Merriweather SemiBold"/>
              </a:rPr>
              <a:t>Para </a:t>
            </a:r>
            <a:r>
              <a:rPr lang="en-US" sz="1150" dirty="0" err="1">
                <a:solidFill>
                  <a:srgbClr val="073763"/>
                </a:solidFill>
                <a:latin typeface="Merriweather SemiBold"/>
                <a:ea typeface="Merriweather SemiBold"/>
                <a:cs typeface="Merriweather SemiBold"/>
                <a:sym typeface="Merriweather SemiBold"/>
              </a:rPr>
              <a:t>auditorías</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robustas</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ayuda</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comenzar</a:t>
            </a:r>
            <a:r>
              <a:rPr lang="en-US" sz="1150" dirty="0">
                <a:solidFill>
                  <a:srgbClr val="073763"/>
                </a:solidFill>
                <a:latin typeface="Merriweather SemiBold"/>
                <a:ea typeface="Merriweather SemiBold"/>
                <a:cs typeface="Merriweather SemiBold"/>
                <a:sym typeface="Merriweather SemiBold"/>
              </a:rPr>
              <a:t> con EPA=False para </a:t>
            </a:r>
            <a:r>
              <a:rPr lang="en-US" sz="1150" dirty="0" err="1">
                <a:solidFill>
                  <a:srgbClr val="073763"/>
                </a:solidFill>
                <a:latin typeface="Merriweather SemiBold"/>
                <a:ea typeface="Merriweather SemiBold"/>
                <a:cs typeface="Merriweather SemiBold"/>
                <a:sym typeface="Merriweather SemiBold"/>
              </a:rPr>
              <a:t>identificar</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subáreas</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problemáticas</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rápidamente</a:t>
            </a:r>
            <a:r>
              <a:rPr lang="en-US" sz="1150" dirty="0">
                <a:solidFill>
                  <a:srgbClr val="073763"/>
                </a:solidFill>
                <a:latin typeface="Merriweather SemiBold"/>
                <a:ea typeface="Merriweather SemiBold"/>
                <a:cs typeface="Merriweather SemiBold"/>
                <a:sym typeface="Merriweather SemiBold"/>
              </a:rPr>
              <a:t> y EPA=True para </a:t>
            </a:r>
            <a:r>
              <a:rPr lang="en-US" sz="1150" dirty="0" err="1">
                <a:solidFill>
                  <a:srgbClr val="073763"/>
                </a:solidFill>
                <a:latin typeface="Merriweather SemiBold"/>
                <a:ea typeface="Merriweather SemiBold"/>
                <a:cs typeface="Merriweather SemiBold"/>
                <a:sym typeface="Merriweather SemiBold"/>
              </a:rPr>
              <a:t>investigar</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esas</a:t>
            </a:r>
            <a:r>
              <a:rPr lang="en-US" sz="1150" dirty="0">
                <a:solidFill>
                  <a:srgbClr val="073763"/>
                </a:solidFill>
                <a:latin typeface="Merriweather SemiBold"/>
                <a:ea typeface="Merriweather SemiBold"/>
                <a:cs typeface="Merriweather SemiBold"/>
                <a:sym typeface="Merriweather SemiBold"/>
              </a:rPr>
              <a:t> </a:t>
            </a:r>
            <a:r>
              <a:rPr lang="en-US" sz="1150" dirty="0" err="1">
                <a:solidFill>
                  <a:srgbClr val="073763"/>
                </a:solidFill>
                <a:latin typeface="Merriweather SemiBold"/>
                <a:ea typeface="Merriweather SemiBold"/>
                <a:cs typeface="Merriweather SemiBold"/>
                <a:sym typeface="Merriweather SemiBold"/>
              </a:rPr>
              <a:t>áreas</a:t>
            </a:r>
            <a:r>
              <a:rPr lang="en-US" sz="1150" dirty="0">
                <a:solidFill>
                  <a:srgbClr val="073763"/>
                </a:solidFill>
                <a:latin typeface="Merriweather SemiBold"/>
                <a:ea typeface="Merriweather SemiBold"/>
                <a:cs typeface="Merriweather SemiBold"/>
                <a:sym typeface="Merriweather SemiBold"/>
              </a:rPr>
              <a:t> a </a:t>
            </a:r>
            <a:r>
              <a:rPr lang="en-US" sz="1150" dirty="0" err="1">
                <a:solidFill>
                  <a:srgbClr val="073763"/>
                </a:solidFill>
                <a:latin typeface="Merriweather SemiBold"/>
                <a:ea typeface="Merriweather SemiBold"/>
                <a:cs typeface="Merriweather SemiBold"/>
                <a:sym typeface="Merriweather SemiBold"/>
              </a:rPr>
              <a:t>fondo</a:t>
            </a:r>
            <a:r>
              <a:rPr lang="en-US" sz="1150" dirty="0">
                <a:solidFill>
                  <a:srgbClr val="073763"/>
                </a:solidFill>
                <a:latin typeface="Merriweather SemiBold"/>
                <a:ea typeface="Merriweather SemiBold"/>
                <a:cs typeface="Merriweather SemiBold"/>
                <a:sym typeface="Merriweather SemiBold"/>
              </a:rPr>
              <a:t> y </a:t>
            </a:r>
            <a:r>
              <a:rPr lang="en-US" sz="1150" dirty="0" err="1">
                <a:solidFill>
                  <a:srgbClr val="073763"/>
                </a:solidFill>
                <a:latin typeface="Merriweather SemiBold"/>
                <a:ea typeface="Merriweather SemiBold"/>
                <a:cs typeface="Merriweather SemiBold"/>
                <a:sym typeface="Merriweather SemiBold"/>
              </a:rPr>
              <a:t>confirmar</a:t>
            </a:r>
            <a:r>
              <a:rPr lang="en-US" sz="1150" dirty="0">
                <a:solidFill>
                  <a:srgbClr val="073763"/>
                </a:solidFill>
                <a:latin typeface="Merriweather SemiBold"/>
                <a:ea typeface="Merriweather SemiBold"/>
                <a:cs typeface="Merriweather SemiBold"/>
                <a:sym typeface="Merriweather SemiBold"/>
              </a:rPr>
              <a:t> la </a:t>
            </a:r>
            <a:r>
              <a:rPr lang="en-US" sz="1150" dirty="0" err="1">
                <a:solidFill>
                  <a:srgbClr val="073763"/>
                </a:solidFill>
                <a:latin typeface="Merriweather SemiBold"/>
                <a:ea typeface="Merriweather SemiBold"/>
                <a:cs typeface="Merriweather SemiBold"/>
                <a:sym typeface="Merriweather SemiBold"/>
              </a:rPr>
              <a:t>naturaleza</a:t>
            </a:r>
            <a:r>
              <a:rPr lang="en-US" sz="1150" dirty="0">
                <a:solidFill>
                  <a:srgbClr val="073763"/>
                </a:solidFill>
                <a:latin typeface="Merriweather SemiBold"/>
                <a:ea typeface="Merriweather SemiBold"/>
                <a:cs typeface="Merriweather SemiBold"/>
                <a:sym typeface="Merriweather SemiBold"/>
              </a:rPr>
              <a:t> del error.</a:t>
            </a:r>
            <a:endParaRPr sz="1150" dirty="0">
              <a:solidFill>
                <a:srgbClr val="073763"/>
              </a:solidFill>
              <a:latin typeface="Merriweather SemiBold"/>
              <a:ea typeface="Merriweather SemiBold"/>
              <a:cs typeface="Merriweather SemiBold"/>
              <a:sym typeface="Merriweather SemiBold"/>
            </a:endParaRPr>
          </a:p>
        </p:txBody>
      </p:sp>
      <p:pic>
        <p:nvPicPr>
          <p:cNvPr id="604" name="Google Shape;604;g3ad4e990aef_0_215"/>
          <p:cNvPicPr preferRelativeResize="0"/>
          <p:nvPr/>
        </p:nvPicPr>
        <p:blipFill>
          <a:blip r:embed="rId6">
            <a:alphaModFix/>
          </a:blip>
          <a:stretch>
            <a:fillRect/>
          </a:stretch>
        </p:blipFill>
        <p:spPr>
          <a:xfrm>
            <a:off x="868893" y="4703301"/>
            <a:ext cx="463479" cy="462375"/>
          </a:xfrm>
          <a:prstGeom prst="rect">
            <a:avLst/>
          </a:prstGeom>
          <a:noFill/>
          <a:ln>
            <a:noFill/>
          </a:ln>
        </p:spPr>
      </p:pic>
      <p:sp>
        <p:nvSpPr>
          <p:cNvPr id="605" name="Google Shape;605;g3ad4e990aef_0_215"/>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3acec3b179c_2_30"/>
          <p:cNvSpPr txBox="1">
            <a:spLocks noGrp="1"/>
          </p:cNvSpPr>
          <p:nvPr>
            <p:ph type="title"/>
          </p:nvPr>
        </p:nvSpPr>
        <p:spPr>
          <a:xfrm>
            <a:off x="0" y="11073"/>
            <a:ext cx="9144000" cy="9219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100" b="1" u="sng">
                <a:latin typeface="Oswald"/>
                <a:ea typeface="Oswald"/>
                <a:cs typeface="Oswald"/>
                <a:sym typeface="Oswald"/>
              </a:rPr>
              <a:t>Resultados Nuevos Ejemplos</a:t>
            </a:r>
            <a:endParaRPr sz="1300" b="1">
              <a:latin typeface="Oswald"/>
              <a:ea typeface="Oswald"/>
              <a:cs typeface="Oswald"/>
              <a:sym typeface="Oswald"/>
            </a:endParaRPr>
          </a:p>
          <a:p>
            <a:pPr marL="0" marR="0" lvl="0" indent="0" algn="ctr" rtl="0">
              <a:lnSpc>
                <a:spcPct val="100000"/>
              </a:lnSpc>
              <a:spcBef>
                <a:spcPts val="0"/>
              </a:spcBef>
              <a:spcAft>
                <a:spcPts val="0"/>
              </a:spcAft>
              <a:buNone/>
            </a:pPr>
            <a:endParaRPr sz="2200">
              <a:latin typeface="Merriweather ExtraBold"/>
              <a:ea typeface="Merriweather ExtraBold"/>
              <a:cs typeface="Merriweather ExtraBold"/>
              <a:sym typeface="Merriweather ExtraBold"/>
            </a:endParaRPr>
          </a:p>
        </p:txBody>
      </p:sp>
      <p:sp>
        <p:nvSpPr>
          <p:cNvPr id="612" name="Google Shape;612;g3acec3b179c_2_30"/>
          <p:cNvSpPr/>
          <p:nvPr/>
        </p:nvSpPr>
        <p:spPr>
          <a:xfrm>
            <a:off x="372935" y="1534230"/>
            <a:ext cx="3865200" cy="32526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613" name="Google Shape;613;g3acec3b179c_2_30"/>
          <p:cNvSpPr/>
          <p:nvPr/>
        </p:nvSpPr>
        <p:spPr>
          <a:xfrm>
            <a:off x="1759285" y="932980"/>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14" name="Google Shape;614;g3acec3b179c_2_30"/>
          <p:cNvPicPr preferRelativeResize="0"/>
          <p:nvPr/>
        </p:nvPicPr>
        <p:blipFill>
          <a:blip r:embed="rId3">
            <a:alphaModFix/>
          </a:blip>
          <a:stretch>
            <a:fillRect/>
          </a:stretch>
        </p:blipFill>
        <p:spPr>
          <a:xfrm>
            <a:off x="1956751" y="1069503"/>
            <a:ext cx="626850" cy="616464"/>
          </a:xfrm>
          <a:prstGeom prst="rect">
            <a:avLst/>
          </a:prstGeom>
          <a:noFill/>
          <a:ln>
            <a:noFill/>
          </a:ln>
        </p:spPr>
      </p:pic>
      <p:sp>
        <p:nvSpPr>
          <p:cNvPr id="615" name="Google Shape;615;g3acec3b179c_2_30"/>
          <p:cNvSpPr txBox="1"/>
          <p:nvPr/>
        </p:nvSpPr>
        <p:spPr>
          <a:xfrm>
            <a:off x="812439" y="2041716"/>
            <a:ext cx="2986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B45F06"/>
                </a:solidFill>
                <a:latin typeface="Merriweather"/>
                <a:ea typeface="Merriweather"/>
                <a:cs typeface="Merriweather"/>
                <a:sym typeface="Merriweather"/>
              </a:rPr>
              <a:t>Detección Efectiva</a:t>
            </a:r>
            <a:endParaRPr sz="2400" b="1">
              <a:solidFill>
                <a:srgbClr val="B45F06"/>
              </a:solidFill>
              <a:latin typeface="Merriweather"/>
              <a:ea typeface="Merriweather"/>
              <a:cs typeface="Merriweather"/>
              <a:sym typeface="Merriweather"/>
            </a:endParaRPr>
          </a:p>
        </p:txBody>
      </p:sp>
      <p:sp>
        <p:nvSpPr>
          <p:cNvPr id="616" name="Google Shape;616;g3acec3b179c_2_30"/>
          <p:cNvSpPr txBox="1"/>
          <p:nvPr/>
        </p:nvSpPr>
        <p:spPr>
          <a:xfrm>
            <a:off x="773285" y="2801842"/>
            <a:ext cx="3064500" cy="1477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Los nuevos casos de estudio demostraron que Alloy4PA detecta errores de lógica de negocio, visualizándolos como transiciones no siempre posibles (‘MAY’), faltantes o bifurcaciones a estados muertos.</a:t>
            </a:r>
            <a:endParaRPr>
              <a:solidFill>
                <a:schemeClr val="dk1"/>
              </a:solidFill>
              <a:latin typeface="Calibri"/>
              <a:ea typeface="Calibri"/>
              <a:cs typeface="Calibri"/>
              <a:sym typeface="Calibri"/>
            </a:endParaRPr>
          </a:p>
        </p:txBody>
      </p:sp>
      <p:sp>
        <p:nvSpPr>
          <p:cNvPr id="617" name="Google Shape;617;g3acec3b179c_2_30"/>
          <p:cNvSpPr/>
          <p:nvPr/>
        </p:nvSpPr>
        <p:spPr>
          <a:xfrm>
            <a:off x="4925400" y="1534230"/>
            <a:ext cx="3865200" cy="32526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618" name="Google Shape;618;g3acec3b179c_2_30"/>
          <p:cNvSpPr/>
          <p:nvPr/>
        </p:nvSpPr>
        <p:spPr>
          <a:xfrm>
            <a:off x="6311750" y="932980"/>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19" name="Google Shape;619;g3acec3b179c_2_30"/>
          <p:cNvPicPr preferRelativeResize="0"/>
          <p:nvPr/>
        </p:nvPicPr>
        <p:blipFill>
          <a:blip r:embed="rId3">
            <a:alphaModFix/>
          </a:blip>
          <a:stretch>
            <a:fillRect/>
          </a:stretch>
        </p:blipFill>
        <p:spPr>
          <a:xfrm>
            <a:off x="6509216" y="1069503"/>
            <a:ext cx="626850" cy="616464"/>
          </a:xfrm>
          <a:prstGeom prst="rect">
            <a:avLst/>
          </a:prstGeom>
          <a:noFill/>
          <a:ln>
            <a:noFill/>
          </a:ln>
        </p:spPr>
      </p:pic>
      <p:sp>
        <p:nvSpPr>
          <p:cNvPr id="620" name="Google Shape;620;g3acec3b179c_2_30"/>
          <p:cNvSpPr txBox="1"/>
          <p:nvPr/>
        </p:nvSpPr>
        <p:spPr>
          <a:xfrm>
            <a:off x="5364904" y="2041716"/>
            <a:ext cx="29862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rgbClr val="B45F06"/>
                </a:solidFill>
                <a:latin typeface="Merriweather"/>
                <a:ea typeface="Merriweather"/>
                <a:cs typeface="Merriweather"/>
                <a:sym typeface="Merriweather"/>
              </a:rPr>
              <a:t>Flexibilidad</a:t>
            </a:r>
            <a:endParaRPr sz="2400" b="1">
              <a:solidFill>
                <a:srgbClr val="B45F06"/>
              </a:solidFill>
              <a:latin typeface="Merriweather"/>
              <a:ea typeface="Merriweather"/>
              <a:cs typeface="Merriweather"/>
              <a:sym typeface="Merriweather"/>
            </a:endParaRPr>
          </a:p>
        </p:txBody>
      </p:sp>
      <p:sp>
        <p:nvSpPr>
          <p:cNvPr id="621" name="Google Shape;621;g3acec3b179c_2_30"/>
          <p:cNvSpPr txBox="1"/>
          <p:nvPr/>
        </p:nvSpPr>
        <p:spPr>
          <a:xfrm>
            <a:off x="5325750" y="2801842"/>
            <a:ext cx="3064500" cy="1046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El enfoque es lo suficientemente sensible para capturar bugs sutiles en diferentes tipos de contratos y lógicas de negocio.</a:t>
            </a:r>
            <a:endParaRPr>
              <a:solidFill>
                <a:schemeClr val="dk1"/>
              </a:solidFill>
              <a:latin typeface="Calibri"/>
              <a:ea typeface="Calibri"/>
              <a:cs typeface="Calibri"/>
              <a:sym typeface="Calibri"/>
            </a:endParaRPr>
          </a:p>
        </p:txBody>
      </p:sp>
      <p:sp>
        <p:nvSpPr>
          <p:cNvPr id="622" name="Google Shape;622;g3acec3b179c_2_30"/>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3acec3b179c_2_37"/>
          <p:cNvSpPr txBox="1">
            <a:spLocks noGrp="1"/>
          </p:cNvSpPr>
          <p:nvPr>
            <p:ph type="title"/>
          </p:nvPr>
        </p:nvSpPr>
        <p:spPr>
          <a:xfrm>
            <a:off x="815125" y="55375"/>
            <a:ext cx="7772400" cy="913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Discusiones</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000">
                <a:solidFill>
                  <a:schemeClr val="accent1"/>
                </a:solidFill>
                <a:latin typeface="Merriweather ExtraBold"/>
                <a:ea typeface="Merriweather ExtraBold"/>
                <a:cs typeface="Merriweather ExtraBold"/>
                <a:sym typeface="Merriweather ExtraBold"/>
              </a:rPr>
              <a:t>Problemas</a:t>
            </a:r>
            <a:r>
              <a:rPr lang="en-US" sz="2000">
                <a:latin typeface="Merriweather ExtraBold"/>
                <a:ea typeface="Merriweather ExtraBold"/>
                <a:cs typeface="Merriweather ExtraBold"/>
                <a:sym typeface="Merriweather ExtraBold"/>
              </a:rPr>
              <a:t>, limitaciones,</a:t>
            </a:r>
            <a:r>
              <a:rPr lang="en-US" sz="2000">
                <a:solidFill>
                  <a:schemeClr val="accent1"/>
                </a:solidFill>
                <a:latin typeface="Merriweather ExtraBold"/>
                <a:ea typeface="Merriweather ExtraBold"/>
                <a:cs typeface="Merriweather ExtraBold"/>
                <a:sym typeface="Merriweather ExtraBold"/>
              </a:rPr>
              <a:t> oportunidades</a:t>
            </a:r>
            <a:endParaRPr sz="2000">
              <a:latin typeface="Merriweather ExtraBold"/>
              <a:ea typeface="Merriweather ExtraBold"/>
              <a:cs typeface="Merriweather ExtraBold"/>
              <a:sym typeface="Merriweather ExtraBold"/>
            </a:endParaRPr>
          </a:p>
        </p:txBody>
      </p:sp>
      <p:sp>
        <p:nvSpPr>
          <p:cNvPr id="633" name="Google Shape;633;g3acec3b179c_2_37"/>
          <p:cNvSpPr/>
          <p:nvPr/>
        </p:nvSpPr>
        <p:spPr>
          <a:xfrm>
            <a:off x="799338" y="1481825"/>
            <a:ext cx="1806000" cy="34080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634" name="Google Shape;634;g3acec3b179c_2_37"/>
          <p:cNvSpPr txBox="1"/>
          <p:nvPr/>
        </p:nvSpPr>
        <p:spPr>
          <a:xfrm>
            <a:off x="799463" y="1944000"/>
            <a:ext cx="1806000" cy="3030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59" b="1">
                <a:solidFill>
                  <a:srgbClr val="B45F06"/>
                </a:solidFill>
                <a:latin typeface="Merriweather"/>
                <a:ea typeface="Merriweather"/>
                <a:cs typeface="Merriweather"/>
                <a:sym typeface="Merriweather"/>
              </a:rPr>
              <a:t>Errores encontrados</a:t>
            </a:r>
            <a:endParaRPr sz="1059" b="1">
              <a:solidFill>
                <a:srgbClr val="B45F06"/>
              </a:solidFill>
              <a:latin typeface="Merriweather"/>
              <a:ea typeface="Merriweather"/>
              <a:cs typeface="Merriweather"/>
              <a:sym typeface="Merriweather"/>
            </a:endParaRPr>
          </a:p>
        </p:txBody>
      </p:sp>
      <p:sp>
        <p:nvSpPr>
          <p:cNvPr id="635" name="Google Shape;635;g3acec3b179c_2_37"/>
          <p:cNvSpPr txBox="1"/>
          <p:nvPr/>
        </p:nvSpPr>
        <p:spPr>
          <a:xfrm>
            <a:off x="809638" y="2361225"/>
            <a:ext cx="1795800" cy="19869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La herramienta tuvo problemas para leer el formato de rutas de archivo de Windows, y no ejecutó correctamente.</a:t>
            </a: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Clr>
                <a:schemeClr val="dk1"/>
              </a:buClr>
              <a:buSzPts val="1100"/>
              <a:buFont typeface="Arial"/>
              <a:buNone/>
            </a:pPr>
            <a:r>
              <a:rPr lang="en-US" sz="1000" b="1">
                <a:solidFill>
                  <a:schemeClr val="dk1"/>
                </a:solidFill>
                <a:latin typeface="Merriweather"/>
                <a:ea typeface="Merriweather"/>
                <a:cs typeface="Merriweather"/>
                <a:sym typeface="Merriweather"/>
              </a:rPr>
              <a:t>Una ejecución fallida requiere limpiar a mano el directorio de salida para poder ejecutar de nuevo si no se quiere modificar la configuración general. </a:t>
            </a:r>
            <a:endParaRPr sz="1154" b="1">
              <a:solidFill>
                <a:schemeClr val="dk1"/>
              </a:solidFill>
              <a:latin typeface="Calibri"/>
              <a:ea typeface="Calibri"/>
              <a:cs typeface="Calibri"/>
              <a:sym typeface="Calibri"/>
            </a:endParaRPr>
          </a:p>
        </p:txBody>
      </p:sp>
      <p:sp>
        <p:nvSpPr>
          <p:cNvPr id="636" name="Google Shape;636;g3acec3b179c_2_37"/>
          <p:cNvSpPr/>
          <p:nvPr/>
        </p:nvSpPr>
        <p:spPr>
          <a:xfrm>
            <a:off x="1191441" y="1063375"/>
            <a:ext cx="1021800" cy="8472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37" name="Google Shape;637;g3acec3b179c_2_37"/>
          <p:cNvSpPr/>
          <p:nvPr/>
        </p:nvSpPr>
        <p:spPr>
          <a:xfrm>
            <a:off x="3669063" y="1481838"/>
            <a:ext cx="1806000" cy="34080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638" name="Google Shape;638;g3acec3b179c_2_37"/>
          <p:cNvSpPr txBox="1"/>
          <p:nvPr/>
        </p:nvSpPr>
        <p:spPr>
          <a:xfrm>
            <a:off x="3679263" y="1944013"/>
            <a:ext cx="1795800" cy="3030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59" b="1">
                <a:solidFill>
                  <a:srgbClr val="B45F06"/>
                </a:solidFill>
                <a:latin typeface="Merriweather"/>
                <a:ea typeface="Merriweather"/>
                <a:cs typeface="Merriweather"/>
                <a:sym typeface="Merriweather"/>
              </a:rPr>
              <a:t>Experiencia de usuario</a:t>
            </a:r>
            <a:endParaRPr sz="1059" b="1">
              <a:solidFill>
                <a:srgbClr val="B45F06"/>
              </a:solidFill>
              <a:latin typeface="Merriweather"/>
              <a:ea typeface="Merriweather"/>
              <a:cs typeface="Merriweather"/>
              <a:sym typeface="Merriweather"/>
            </a:endParaRPr>
          </a:p>
        </p:txBody>
      </p:sp>
      <p:sp>
        <p:nvSpPr>
          <p:cNvPr id="639" name="Google Shape;639;g3acec3b179c_2_37"/>
          <p:cNvSpPr txBox="1"/>
          <p:nvPr/>
        </p:nvSpPr>
        <p:spPr>
          <a:xfrm>
            <a:off x="3679250" y="2437438"/>
            <a:ext cx="1795800" cy="18330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La herramienta solo es ejecutable por línea de comandos, lo cual requiere un alto nivel de conocimientos.</a:t>
            </a: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Los archivos de salida están mezclados con los intermedios, sería más cómodo recibirlos por separado.</a:t>
            </a:r>
            <a:endParaRPr sz="1000" b="1">
              <a:solidFill>
                <a:schemeClr val="dk1"/>
              </a:solidFill>
              <a:latin typeface="Merriweather"/>
              <a:ea typeface="Merriweather"/>
              <a:cs typeface="Merriweather"/>
              <a:sym typeface="Merriweather"/>
            </a:endParaRPr>
          </a:p>
        </p:txBody>
      </p:sp>
      <p:sp>
        <p:nvSpPr>
          <p:cNvPr id="640" name="Google Shape;640;g3acec3b179c_2_37"/>
          <p:cNvSpPr/>
          <p:nvPr/>
        </p:nvSpPr>
        <p:spPr>
          <a:xfrm>
            <a:off x="4061166" y="1063388"/>
            <a:ext cx="1021800" cy="8472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41" name="Google Shape;641;g3acec3b179c_2_37"/>
          <p:cNvSpPr/>
          <p:nvPr/>
        </p:nvSpPr>
        <p:spPr>
          <a:xfrm>
            <a:off x="6538663" y="1479700"/>
            <a:ext cx="1806000" cy="34080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000" b="1">
              <a:solidFill>
                <a:schemeClr val="dk1"/>
              </a:solidFill>
              <a:latin typeface="Merriweather"/>
              <a:ea typeface="Merriweather"/>
              <a:cs typeface="Merriweather"/>
              <a:sym typeface="Merriweather"/>
            </a:endParaRPr>
          </a:p>
        </p:txBody>
      </p:sp>
      <p:sp>
        <p:nvSpPr>
          <p:cNvPr id="642" name="Google Shape;642;g3acec3b179c_2_37"/>
          <p:cNvSpPr txBox="1"/>
          <p:nvPr/>
        </p:nvSpPr>
        <p:spPr>
          <a:xfrm>
            <a:off x="6548863" y="1941875"/>
            <a:ext cx="1795800" cy="3030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59" b="1">
                <a:solidFill>
                  <a:srgbClr val="B45F06"/>
                </a:solidFill>
                <a:latin typeface="Merriweather"/>
                <a:ea typeface="Merriweather"/>
                <a:cs typeface="Merriweather"/>
                <a:sym typeface="Merriweather"/>
              </a:rPr>
              <a:t>Optimizaciones</a:t>
            </a:r>
            <a:endParaRPr sz="1059" b="1">
              <a:solidFill>
                <a:srgbClr val="B45F06"/>
              </a:solidFill>
              <a:latin typeface="Merriweather"/>
              <a:ea typeface="Merriweather"/>
              <a:cs typeface="Merriweather"/>
              <a:sym typeface="Merriweather"/>
            </a:endParaRPr>
          </a:p>
        </p:txBody>
      </p:sp>
      <p:sp>
        <p:nvSpPr>
          <p:cNvPr id="643" name="Google Shape;643;g3acec3b179c_2_37"/>
          <p:cNvSpPr txBox="1"/>
          <p:nvPr/>
        </p:nvSpPr>
        <p:spPr>
          <a:xfrm>
            <a:off x="6548850" y="2359100"/>
            <a:ext cx="1795800" cy="2140800"/>
          </a:xfrm>
          <a:prstGeom prst="rect">
            <a:avLst/>
          </a:prstGeom>
          <a:noFill/>
          <a:ln>
            <a:noFill/>
          </a:ln>
        </p:spPr>
        <p:txBody>
          <a:bodyPr spcFirstLastPara="1" wrap="square" lIns="69225" tIns="69225" rIns="69225" bIns="69225" anchor="t" anchorCtr="0">
            <a:spAutoFit/>
          </a:bodyPr>
          <a:lstStyle/>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Como señalan los autores, la ejecución está enfocada en correctitud, no en tiempo.</a:t>
            </a: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Un análisis completo de un solo contrato puede durar media hora.</a:t>
            </a: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endParaRPr sz="10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000" b="1">
                <a:solidFill>
                  <a:schemeClr val="dk1"/>
                </a:solidFill>
                <a:latin typeface="Merriweather"/>
                <a:ea typeface="Merriweather"/>
                <a:cs typeface="Merriweather"/>
                <a:sym typeface="Merriweather"/>
              </a:rPr>
              <a:t>Hay una oportunidad para mejorar los tiempos de ejecución en futuras versiones.</a:t>
            </a:r>
            <a:endParaRPr sz="1000" b="1">
              <a:solidFill>
                <a:schemeClr val="dk1"/>
              </a:solidFill>
              <a:latin typeface="Merriweather"/>
              <a:ea typeface="Merriweather"/>
              <a:cs typeface="Merriweather"/>
              <a:sym typeface="Merriweather"/>
            </a:endParaRPr>
          </a:p>
        </p:txBody>
      </p:sp>
      <p:sp>
        <p:nvSpPr>
          <p:cNvPr id="644" name="Google Shape;644;g3acec3b179c_2_37"/>
          <p:cNvSpPr/>
          <p:nvPr/>
        </p:nvSpPr>
        <p:spPr>
          <a:xfrm>
            <a:off x="6930766" y="1061250"/>
            <a:ext cx="1021800" cy="8472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46" name="Google Shape;646;g3acec3b179c_2_37" descr="&lt;svg xmlns=&quot;http://www.w3.org/2000/svg&quot; height=&quot;48px&quot; viewBox=&quot;0 -960 960 960&quot; width=&quot;48px&quot; fill=&quot;#1f1f1f&quot;&gt;&lt;path d=&quot;M480-120q-63 0-114.5-35.5T282-247l-100 57-30-51 105-61q-5-17-9-34t-6-34H120v-60h122q2-17 6-34t9-34l-105-62 30-51 99 58q9-16 20-29.5t23-26.5q-2-8-3-15.5t-1-15.5q0-28 10.5-54.5T360-742l-66-65 42-43 71 70q17-10 35-15t38-5q20 0 38 5t35 15l71-70 42 43-66 66q18 21 28.5 47t10.5 54q0 8-.5 15t-2.5 15q12 13 22.5 26.5T678-554l100-56 30 51-105 60q6 17 9.5 34t5.5 35h122v60H718q-2 17-5.5 34.5T703-301l105 61-30 51-100-58q-32 56-83.5 91.5T480-120Zm-99-534q23-13 48-19.5t51-6.5q26 0 50.5 6.5T578-655q-6-33-35-59t-63-26q-34 0-63.5 26T381-654Zm99 474q77 0 128.5-69T660-400q0-75-48.5-147.5T480-620q-83 0-131.5 72.5T300-400q0 82 51.5 151T480-180Zm-30-100v-240h60v240h-60Z&quot;/&gt;&lt;/svg&gt;"/>
          <p:cNvPicPr preferRelativeResize="0"/>
          <p:nvPr/>
        </p:nvPicPr>
        <p:blipFill>
          <a:blip r:embed="rId3">
            <a:alphaModFix/>
          </a:blip>
          <a:stretch>
            <a:fillRect/>
          </a:stretch>
        </p:blipFill>
        <p:spPr>
          <a:xfrm>
            <a:off x="1321338" y="1105975"/>
            <a:ext cx="762000" cy="762000"/>
          </a:xfrm>
          <a:prstGeom prst="rect">
            <a:avLst/>
          </a:prstGeom>
          <a:noFill/>
          <a:ln>
            <a:noFill/>
          </a:ln>
        </p:spPr>
      </p:pic>
      <p:pic>
        <p:nvPicPr>
          <p:cNvPr id="647" name="Google Shape;647;g3acec3b179c_2_37" descr="&lt;svg xmlns=&quot;http://www.w3.org/2000/svg&quot; height=&quot;48px&quot; viewBox=&quot;0 -960 960 960&quot; width=&quot;48px&quot; fill=&quot;#1f1f1f&quot;&gt;&lt;path d=&quot;M468-240q-96-5-162-74t-66-166q0-100 70-170t170-70q97 0 166 66t74 163l-63-20q-11-64-60-106.5T480-660q-75 0-127.5 52.5T300-480q0 67 42.5 116.5T449-303l19 63ZM821-60 650-231 600-80 480-480l400 120-151 50 171 171-79 79Z&quot;/&gt;&lt;/svg&gt;"/>
          <p:cNvPicPr preferRelativeResize="0"/>
          <p:nvPr/>
        </p:nvPicPr>
        <p:blipFill>
          <a:blip r:embed="rId4">
            <a:alphaModFix/>
          </a:blip>
          <a:stretch>
            <a:fillRect/>
          </a:stretch>
        </p:blipFill>
        <p:spPr>
          <a:xfrm>
            <a:off x="4158891" y="1061261"/>
            <a:ext cx="762000" cy="762000"/>
          </a:xfrm>
          <a:prstGeom prst="rect">
            <a:avLst/>
          </a:prstGeom>
          <a:noFill/>
          <a:ln>
            <a:noFill/>
          </a:ln>
        </p:spPr>
      </p:pic>
      <p:pic>
        <p:nvPicPr>
          <p:cNvPr id="648" name="Google Shape;648;g3acec3b179c_2_37" descr="&lt;svg xmlns=&quot;http://www.w3.org/2000/svg&quot; height=&quot;48px&quot; viewBox=&quot;0 -960 960 960&quot; width=&quot;48px&quot; fill=&quot;#1f1f1f&quot;&gt;&lt;path d=&quot;M308-140h344v-127q0-72-50-121.5T480-438q-72 0-122 49.5T308-267v127Zm172-382q72 0 122-50t50-122v-126H308v126q0 72 50 122t122 50ZM160-80v-60h88v-127q0-71 40-129t106-84q-66-27-106-85t-40-129v-126h-88v-60h640v60h-88v126q0 71-40 129t-106 85q66 26 106 84t40 129v127h88v60H160Zm320-60Zm0-680Z&quot;/&gt;&lt;/svg&gt;"/>
          <p:cNvPicPr preferRelativeResize="0"/>
          <p:nvPr/>
        </p:nvPicPr>
        <p:blipFill>
          <a:blip r:embed="rId5">
            <a:alphaModFix/>
          </a:blip>
          <a:stretch>
            <a:fillRect/>
          </a:stretch>
        </p:blipFill>
        <p:spPr>
          <a:xfrm>
            <a:off x="7060663" y="1103850"/>
            <a:ext cx="762000" cy="762000"/>
          </a:xfrm>
          <a:prstGeom prst="rect">
            <a:avLst/>
          </a:prstGeom>
          <a:noFill/>
          <a:ln>
            <a:noFill/>
          </a:ln>
        </p:spPr>
      </p:pic>
      <p:sp>
        <p:nvSpPr>
          <p:cNvPr id="649" name="Google Shape;649;g3acec3b179c_2_37"/>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3ab9e56d350_0_106"/>
          <p:cNvSpPr/>
          <p:nvPr/>
        </p:nvSpPr>
        <p:spPr>
          <a:xfrm>
            <a:off x="342990" y="969175"/>
            <a:ext cx="2447700" cy="4022100"/>
          </a:xfrm>
          <a:prstGeom prst="roundRect">
            <a:avLst>
              <a:gd name="adj" fmla="val 16667"/>
            </a:avLst>
          </a:prstGeom>
          <a:noFill/>
          <a:ln w="12100" cap="flat" cmpd="sng">
            <a:solidFill>
              <a:srgbClr val="3C78D8"/>
            </a:solidFill>
            <a:prstDash val="solid"/>
            <a:round/>
            <a:headEnd type="none" w="sm" len="sm"/>
            <a:tailEnd type="none" w="sm" len="sm"/>
          </a:ln>
          <a:effectLst>
            <a:outerShdw blurRad="72598" dist="24199" dir="5400000" algn="bl" rotWithShape="0">
              <a:srgbClr val="000000">
                <a:alpha val="50000"/>
              </a:srgbClr>
            </a:outerShdw>
          </a:effectLst>
        </p:spPr>
        <p:txBody>
          <a:bodyPr spcFirstLastPara="1" wrap="square" lIns="116125" tIns="116125" rIns="116125" bIns="116125" anchor="ctr" anchorCtr="0">
            <a:noAutofit/>
          </a:bodyPr>
          <a:lstStyle/>
          <a:p>
            <a:pPr marL="0" lvl="0" indent="0" algn="just" rtl="0">
              <a:spcBef>
                <a:spcPts val="0"/>
              </a:spcBef>
              <a:spcAft>
                <a:spcPts val="0"/>
              </a:spcAft>
              <a:buNone/>
            </a:pPr>
            <a:endParaRPr sz="1778">
              <a:latin typeface="Calibri"/>
              <a:ea typeface="Calibri"/>
              <a:cs typeface="Calibri"/>
              <a:sym typeface="Calibri"/>
            </a:endParaRPr>
          </a:p>
        </p:txBody>
      </p:sp>
      <p:sp>
        <p:nvSpPr>
          <p:cNvPr id="656" name="Google Shape;656;g3ab9e56d350_0_106"/>
          <p:cNvSpPr/>
          <p:nvPr/>
        </p:nvSpPr>
        <p:spPr>
          <a:xfrm>
            <a:off x="853918" y="358359"/>
            <a:ext cx="1347300" cy="10761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57" name="Google Shape;657;g3ab9e56d350_0_106"/>
          <p:cNvSpPr txBox="1">
            <a:spLocks noGrp="1"/>
          </p:cNvSpPr>
          <p:nvPr>
            <p:ph type="title"/>
          </p:nvPr>
        </p:nvSpPr>
        <p:spPr>
          <a:xfrm>
            <a:off x="25" y="0"/>
            <a:ext cx="9144000" cy="7746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Conclusiones</a:t>
            </a:r>
            <a:endParaRPr sz="3000" b="1">
              <a:latin typeface="Oswald"/>
              <a:ea typeface="Oswald"/>
              <a:cs typeface="Oswald"/>
              <a:sym typeface="Oswald"/>
            </a:endParaRPr>
          </a:p>
          <a:p>
            <a:pPr marL="0" lvl="0" indent="0" algn="ctr" rtl="0">
              <a:spcBef>
                <a:spcPts val="0"/>
              </a:spcBef>
              <a:spcAft>
                <a:spcPts val="0"/>
              </a:spcAft>
              <a:buClr>
                <a:schemeClr val="dk1"/>
              </a:buClr>
              <a:buSzPts val="1100"/>
              <a:buFont typeface="Arial"/>
              <a:buNone/>
            </a:pPr>
            <a:r>
              <a:rPr lang="en-US" sz="2200">
                <a:solidFill>
                  <a:schemeClr val="accent1"/>
                </a:solidFill>
                <a:latin typeface="Merriweather ExtraBold"/>
                <a:ea typeface="Merriweather ExtraBold"/>
                <a:cs typeface="Merriweather ExtraBold"/>
                <a:sym typeface="Merriweather ExtraBold"/>
              </a:rPr>
              <a:t>Síntesis de la Tesis</a:t>
            </a:r>
            <a:endParaRPr sz="2200">
              <a:solidFill>
                <a:schemeClr val="accent1"/>
              </a:solidFill>
              <a:latin typeface="Merriweather ExtraBold"/>
              <a:ea typeface="Merriweather ExtraBold"/>
              <a:cs typeface="Merriweather ExtraBold"/>
              <a:sym typeface="Merriweather ExtraBold"/>
            </a:endParaRPr>
          </a:p>
          <a:p>
            <a:pPr marL="0" marR="0" lvl="0" indent="0" algn="ctr" rtl="0">
              <a:lnSpc>
                <a:spcPct val="100000"/>
              </a:lnSpc>
              <a:spcBef>
                <a:spcPts val="0"/>
              </a:spcBef>
              <a:spcAft>
                <a:spcPts val="0"/>
              </a:spcAft>
              <a:buNone/>
            </a:pPr>
            <a:endParaRPr sz="2000">
              <a:latin typeface="Merriweather ExtraBold"/>
              <a:ea typeface="Merriweather ExtraBold"/>
              <a:cs typeface="Merriweather ExtraBold"/>
              <a:sym typeface="Merriweather ExtraBold"/>
            </a:endParaRPr>
          </a:p>
        </p:txBody>
      </p:sp>
      <p:sp>
        <p:nvSpPr>
          <p:cNvPr id="658" name="Google Shape;658;g3ab9e56d350_0_106"/>
          <p:cNvSpPr/>
          <p:nvPr/>
        </p:nvSpPr>
        <p:spPr>
          <a:xfrm>
            <a:off x="6296515" y="969175"/>
            <a:ext cx="2447700" cy="4022100"/>
          </a:xfrm>
          <a:prstGeom prst="roundRect">
            <a:avLst>
              <a:gd name="adj" fmla="val 16667"/>
            </a:avLst>
          </a:prstGeom>
          <a:noFill/>
          <a:ln w="12100" cap="flat" cmpd="sng">
            <a:solidFill>
              <a:srgbClr val="3C78D8"/>
            </a:solidFill>
            <a:prstDash val="solid"/>
            <a:round/>
            <a:headEnd type="none" w="sm" len="sm"/>
            <a:tailEnd type="none" w="sm" len="sm"/>
          </a:ln>
          <a:effectLst>
            <a:outerShdw blurRad="72598" dist="24199" dir="5400000" algn="bl" rotWithShape="0">
              <a:srgbClr val="000000">
                <a:alpha val="50000"/>
              </a:srgbClr>
            </a:outerShdw>
          </a:effectLst>
        </p:spPr>
        <p:txBody>
          <a:bodyPr spcFirstLastPara="1" wrap="square" lIns="116125" tIns="116125" rIns="116125" bIns="116125" anchor="ctr" anchorCtr="0">
            <a:noAutofit/>
          </a:bodyPr>
          <a:lstStyle/>
          <a:p>
            <a:pPr marL="0" lvl="0" indent="0" algn="just" rtl="0">
              <a:spcBef>
                <a:spcPts val="0"/>
              </a:spcBef>
              <a:spcAft>
                <a:spcPts val="0"/>
              </a:spcAft>
              <a:buNone/>
            </a:pPr>
            <a:endParaRPr sz="1778">
              <a:latin typeface="Calibri"/>
              <a:ea typeface="Calibri"/>
              <a:cs typeface="Calibri"/>
              <a:sym typeface="Calibri"/>
            </a:endParaRPr>
          </a:p>
        </p:txBody>
      </p:sp>
      <p:sp>
        <p:nvSpPr>
          <p:cNvPr id="659" name="Google Shape;659;g3ab9e56d350_0_106"/>
          <p:cNvSpPr txBox="1"/>
          <p:nvPr/>
        </p:nvSpPr>
        <p:spPr>
          <a:xfrm>
            <a:off x="6297910" y="972955"/>
            <a:ext cx="2479800" cy="7272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600" b="1">
                <a:solidFill>
                  <a:srgbClr val="3D85C6"/>
                </a:solidFill>
                <a:latin typeface="Merriweather"/>
                <a:ea typeface="Merriweather"/>
                <a:cs typeface="Merriweather"/>
                <a:sym typeface="Merriweather"/>
              </a:rPr>
              <a:t>Posible proyección Futura</a:t>
            </a:r>
            <a:endParaRPr sz="1600">
              <a:solidFill>
                <a:srgbClr val="3D85C6"/>
              </a:solidFill>
              <a:latin typeface="Merriweather SemiBold"/>
              <a:ea typeface="Merriweather SemiBold"/>
              <a:cs typeface="Merriweather SemiBold"/>
              <a:sym typeface="Merriweather SemiBold"/>
            </a:endParaRPr>
          </a:p>
        </p:txBody>
      </p:sp>
      <p:sp>
        <p:nvSpPr>
          <p:cNvPr id="660" name="Google Shape;660;g3ab9e56d350_0_106"/>
          <p:cNvSpPr txBox="1"/>
          <p:nvPr/>
        </p:nvSpPr>
        <p:spPr>
          <a:xfrm>
            <a:off x="7225274" y="1541344"/>
            <a:ext cx="1612200" cy="14661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Automatización de modelos</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844" b="1">
                <a:solidFill>
                  <a:schemeClr val="dk1"/>
                </a:solidFill>
                <a:latin typeface="Merriweather"/>
                <a:ea typeface="Merriweather"/>
                <a:cs typeface="Merriweather"/>
                <a:sym typeface="Merriweather"/>
              </a:rPr>
              <a:t>Desarrollar herramientas para generar automáticamente modelos Alloy desde el código fuente de Solidity.</a:t>
            </a:r>
            <a:endParaRPr sz="844" b="1">
              <a:solidFill>
                <a:schemeClr val="dk1"/>
              </a:solidFill>
              <a:latin typeface="Merriweather"/>
              <a:ea typeface="Merriweather"/>
              <a:cs typeface="Merriweather"/>
              <a:sym typeface="Merriweather"/>
            </a:endParaRPr>
          </a:p>
          <a:p>
            <a:pPr marL="0" lvl="0" indent="0" algn="l" rtl="0">
              <a:spcBef>
                <a:spcPts val="0"/>
              </a:spcBef>
              <a:spcAft>
                <a:spcPts val="0"/>
              </a:spcAft>
              <a:buNone/>
            </a:pPr>
            <a:r>
              <a:rPr lang="en-US" sz="844" b="1">
                <a:solidFill>
                  <a:schemeClr val="dk1"/>
                </a:solidFill>
                <a:latin typeface="Merriweather"/>
                <a:ea typeface="Merriweather"/>
                <a:cs typeface="Merriweather"/>
                <a:sym typeface="Merriweather"/>
              </a:rPr>
              <a:t>Reduciendo los posibles errores humanos.</a:t>
            </a:r>
            <a:endParaRPr sz="844" b="1">
              <a:solidFill>
                <a:schemeClr val="dk1"/>
              </a:solidFill>
              <a:latin typeface="Merriweather"/>
              <a:ea typeface="Merriweather"/>
              <a:cs typeface="Merriweather"/>
              <a:sym typeface="Merriweather"/>
            </a:endParaRPr>
          </a:p>
        </p:txBody>
      </p:sp>
      <p:sp>
        <p:nvSpPr>
          <p:cNvPr id="661" name="Google Shape;661;g3ab9e56d350_0_106"/>
          <p:cNvSpPr txBox="1"/>
          <p:nvPr/>
        </p:nvSpPr>
        <p:spPr>
          <a:xfrm>
            <a:off x="7225267" y="3007432"/>
            <a:ext cx="1612200" cy="9153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Interfaz de Usuario</a:t>
            </a:r>
            <a:endParaRPr sz="744"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844" b="1">
                <a:solidFill>
                  <a:schemeClr val="dk1"/>
                </a:solidFill>
                <a:latin typeface="Merriweather"/>
                <a:ea typeface="Merriweather"/>
                <a:cs typeface="Merriweather"/>
                <a:sym typeface="Merriweather"/>
              </a:rPr>
              <a:t>Desarrollar una GUI para simplificar la configuración y ejecución de los análisis.</a:t>
            </a:r>
            <a:endParaRPr sz="1000">
              <a:solidFill>
                <a:schemeClr val="dk1"/>
              </a:solidFill>
              <a:latin typeface="Merriweather SemiBold"/>
              <a:ea typeface="Merriweather SemiBold"/>
              <a:cs typeface="Merriweather SemiBold"/>
              <a:sym typeface="Merriweather SemiBold"/>
            </a:endParaRPr>
          </a:p>
        </p:txBody>
      </p:sp>
      <p:sp>
        <p:nvSpPr>
          <p:cNvPr id="662" name="Google Shape;662;g3ab9e56d350_0_106"/>
          <p:cNvSpPr/>
          <p:nvPr/>
        </p:nvSpPr>
        <p:spPr>
          <a:xfrm>
            <a:off x="3284665" y="969175"/>
            <a:ext cx="2447700" cy="4022100"/>
          </a:xfrm>
          <a:prstGeom prst="roundRect">
            <a:avLst>
              <a:gd name="adj" fmla="val 16667"/>
            </a:avLst>
          </a:prstGeom>
          <a:noFill/>
          <a:ln w="12100" cap="flat" cmpd="sng">
            <a:solidFill>
              <a:srgbClr val="3C78D8"/>
            </a:solidFill>
            <a:prstDash val="solid"/>
            <a:round/>
            <a:headEnd type="none" w="sm" len="sm"/>
            <a:tailEnd type="none" w="sm" len="sm"/>
          </a:ln>
          <a:effectLst>
            <a:outerShdw blurRad="72598" dist="24199" dir="5400000" algn="bl" rotWithShape="0">
              <a:srgbClr val="000000">
                <a:alpha val="50000"/>
              </a:srgbClr>
            </a:outerShdw>
          </a:effectLst>
        </p:spPr>
        <p:txBody>
          <a:bodyPr spcFirstLastPara="1" wrap="square" lIns="116125" tIns="116125" rIns="116125" bIns="116125" anchor="ctr" anchorCtr="0">
            <a:noAutofit/>
          </a:bodyPr>
          <a:lstStyle/>
          <a:p>
            <a:pPr marL="0" lvl="0" indent="0" algn="just" rtl="0">
              <a:spcBef>
                <a:spcPts val="0"/>
              </a:spcBef>
              <a:spcAft>
                <a:spcPts val="0"/>
              </a:spcAft>
              <a:buNone/>
            </a:pPr>
            <a:endParaRPr sz="1778">
              <a:latin typeface="Calibri"/>
              <a:ea typeface="Calibri"/>
              <a:cs typeface="Calibri"/>
              <a:sym typeface="Calibri"/>
            </a:endParaRPr>
          </a:p>
        </p:txBody>
      </p:sp>
      <p:sp>
        <p:nvSpPr>
          <p:cNvPr id="663" name="Google Shape;663;g3ab9e56d350_0_106"/>
          <p:cNvSpPr txBox="1"/>
          <p:nvPr/>
        </p:nvSpPr>
        <p:spPr>
          <a:xfrm>
            <a:off x="3286060" y="972955"/>
            <a:ext cx="2479800" cy="7272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600" b="1">
                <a:solidFill>
                  <a:srgbClr val="3D85C6"/>
                </a:solidFill>
                <a:latin typeface="Merriweather"/>
                <a:ea typeface="Merriweather"/>
                <a:cs typeface="Merriweather"/>
                <a:sym typeface="Merriweather"/>
              </a:rPr>
              <a:t>Respuestas a las RQs Confirmadas</a:t>
            </a:r>
            <a:endParaRPr sz="1600">
              <a:solidFill>
                <a:srgbClr val="3D85C6"/>
              </a:solidFill>
              <a:latin typeface="Merriweather SemiBold"/>
              <a:ea typeface="Merriweather SemiBold"/>
              <a:cs typeface="Merriweather SemiBold"/>
              <a:sym typeface="Merriweather SemiBold"/>
            </a:endParaRPr>
          </a:p>
        </p:txBody>
      </p:sp>
      <p:sp>
        <p:nvSpPr>
          <p:cNvPr id="664" name="Google Shape;664;g3ab9e56d350_0_106"/>
          <p:cNvSpPr txBox="1"/>
          <p:nvPr/>
        </p:nvSpPr>
        <p:spPr>
          <a:xfrm>
            <a:off x="4144497" y="1712214"/>
            <a:ext cx="1484400" cy="8316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RQ1</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944" b="1">
                <a:solidFill>
                  <a:schemeClr val="dk1"/>
                </a:solidFill>
                <a:latin typeface="Merriweather"/>
                <a:ea typeface="Merriweather"/>
                <a:cs typeface="Merriweather"/>
                <a:sym typeface="Merriweather"/>
              </a:rPr>
              <a:t>Las transiciones 'must' son prevalentes. </a:t>
            </a:r>
            <a:endParaRPr sz="1100">
              <a:solidFill>
                <a:schemeClr val="dk1"/>
              </a:solidFill>
              <a:latin typeface="Merriweather SemiBold"/>
              <a:ea typeface="Merriweather SemiBold"/>
              <a:cs typeface="Merriweather SemiBold"/>
              <a:sym typeface="Merriweather SemiBold"/>
            </a:endParaRPr>
          </a:p>
        </p:txBody>
      </p:sp>
      <p:sp>
        <p:nvSpPr>
          <p:cNvPr id="665" name="Google Shape;665;g3ab9e56d350_0_106"/>
          <p:cNvSpPr txBox="1"/>
          <p:nvPr/>
        </p:nvSpPr>
        <p:spPr>
          <a:xfrm>
            <a:off x="4144508" y="2504024"/>
            <a:ext cx="1649400" cy="15036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Clr>
                <a:schemeClr val="dk1"/>
              </a:buClr>
              <a:buSzPts val="1100"/>
              <a:buFont typeface="Arial"/>
              <a:buNone/>
            </a:pPr>
            <a:r>
              <a:rPr lang="en-US" sz="1044" b="1">
                <a:solidFill>
                  <a:srgbClr val="B45F06"/>
                </a:solidFill>
                <a:latin typeface="Merriweather"/>
                <a:ea typeface="Merriweather"/>
                <a:cs typeface="Merriweather"/>
                <a:sym typeface="Merriweather"/>
              </a:rPr>
              <a:t>RQ2</a:t>
            </a:r>
            <a:endParaRPr sz="800"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900" b="1">
                <a:solidFill>
                  <a:schemeClr val="dk1"/>
                </a:solidFill>
                <a:latin typeface="Merriweather"/>
                <a:ea typeface="Merriweather"/>
                <a:cs typeface="Merriweather"/>
                <a:sym typeface="Merriweather"/>
              </a:rPr>
              <a:t>Las ‘constraint transitions’ son útiles para analizar condiciones específicas, análogas a roles. Aunque no armamos casos nuevos con bugs de roles.</a:t>
            </a:r>
            <a:endParaRPr sz="900">
              <a:solidFill>
                <a:schemeClr val="dk1"/>
              </a:solidFill>
              <a:latin typeface="Merriweather SemiBold"/>
              <a:ea typeface="Merriweather SemiBold"/>
              <a:cs typeface="Merriweather SemiBold"/>
              <a:sym typeface="Merriweather SemiBold"/>
            </a:endParaRPr>
          </a:p>
        </p:txBody>
      </p:sp>
      <p:sp>
        <p:nvSpPr>
          <p:cNvPr id="666" name="Google Shape;666;g3ab9e56d350_0_106"/>
          <p:cNvSpPr txBox="1"/>
          <p:nvPr/>
        </p:nvSpPr>
        <p:spPr>
          <a:xfrm>
            <a:off x="4144497" y="3865351"/>
            <a:ext cx="1484400" cy="9768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Clr>
                <a:schemeClr val="dk1"/>
              </a:buClr>
              <a:buSzPts val="1100"/>
              <a:buFont typeface="Arial"/>
              <a:buNone/>
            </a:pPr>
            <a:r>
              <a:rPr lang="en-US" sz="1044" b="1" dirty="0">
                <a:solidFill>
                  <a:srgbClr val="B45F06"/>
                </a:solidFill>
                <a:latin typeface="Merriweather"/>
                <a:ea typeface="Merriweather"/>
                <a:cs typeface="Merriweather"/>
                <a:sym typeface="Merriweather"/>
              </a:rPr>
              <a:t>RQ3</a:t>
            </a:r>
            <a:endParaRPr sz="744" b="1" dirty="0">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944" b="1" dirty="0">
                <a:solidFill>
                  <a:schemeClr val="dk1"/>
                </a:solidFill>
                <a:latin typeface="Merriweather"/>
                <a:ea typeface="Merriweather"/>
                <a:cs typeface="Merriweather"/>
                <a:sym typeface="Merriweather"/>
              </a:rPr>
              <a:t>La </a:t>
            </a:r>
            <a:r>
              <a:rPr lang="en-US" sz="944" b="1" dirty="0" err="1">
                <a:solidFill>
                  <a:schemeClr val="dk1"/>
                </a:solidFill>
                <a:latin typeface="Merriweather"/>
                <a:ea typeface="Merriweather"/>
                <a:cs typeface="Merriweather"/>
                <a:sym typeface="Merriweather"/>
              </a:rPr>
              <a:t>distinción</a:t>
            </a:r>
            <a:r>
              <a:rPr lang="en-US" sz="944" b="1" dirty="0">
                <a:solidFill>
                  <a:schemeClr val="dk1"/>
                </a:solidFill>
                <a:latin typeface="Merriweather"/>
                <a:ea typeface="Merriweather"/>
                <a:cs typeface="Merriweather"/>
                <a:sym typeface="Merriweather"/>
              </a:rPr>
              <a:t> may/must </a:t>
            </a:r>
            <a:r>
              <a:rPr lang="en-US" sz="944" b="1" dirty="0" err="1">
                <a:solidFill>
                  <a:schemeClr val="dk1"/>
                </a:solidFill>
                <a:latin typeface="Merriweather"/>
                <a:ea typeface="Merriweather"/>
                <a:cs typeface="Merriweather"/>
                <a:sym typeface="Merriweather"/>
              </a:rPr>
              <a:t>es</a:t>
            </a:r>
            <a:r>
              <a:rPr lang="en-US" sz="944" b="1" dirty="0">
                <a:solidFill>
                  <a:schemeClr val="dk1"/>
                </a:solidFill>
                <a:latin typeface="Merriweather"/>
                <a:ea typeface="Merriweather"/>
                <a:cs typeface="Merriweather"/>
                <a:sym typeface="Merriweather"/>
              </a:rPr>
              <a:t> </a:t>
            </a:r>
            <a:r>
              <a:rPr lang="en-US" sz="944" b="1" dirty="0" err="1">
                <a:solidFill>
                  <a:schemeClr val="dk1"/>
                </a:solidFill>
                <a:latin typeface="Merriweather"/>
                <a:ea typeface="Merriweather"/>
                <a:cs typeface="Merriweather"/>
                <a:sym typeface="Merriweather"/>
              </a:rPr>
              <a:t>una</a:t>
            </a:r>
            <a:r>
              <a:rPr lang="en-US" sz="944" b="1" dirty="0">
                <a:solidFill>
                  <a:schemeClr val="dk1"/>
                </a:solidFill>
                <a:latin typeface="Merriweather"/>
                <a:ea typeface="Merriweather"/>
                <a:cs typeface="Merriweather"/>
                <a:sym typeface="Merriweather"/>
              </a:rPr>
              <a:t> </a:t>
            </a:r>
            <a:r>
              <a:rPr lang="en-US" sz="944" b="1" dirty="0" err="1">
                <a:solidFill>
                  <a:schemeClr val="dk1"/>
                </a:solidFill>
                <a:latin typeface="Merriweather"/>
                <a:ea typeface="Merriweather"/>
                <a:cs typeface="Merriweather"/>
                <a:sym typeface="Merriweather"/>
              </a:rPr>
              <a:t>herramienta</a:t>
            </a:r>
            <a:r>
              <a:rPr lang="en-US" sz="944" b="1" dirty="0">
                <a:solidFill>
                  <a:schemeClr val="dk1"/>
                </a:solidFill>
                <a:latin typeface="Merriweather"/>
                <a:ea typeface="Merriweather"/>
                <a:cs typeface="Merriweather"/>
                <a:sym typeface="Merriweather"/>
              </a:rPr>
              <a:t> clave para la </a:t>
            </a:r>
            <a:r>
              <a:rPr lang="en-US" sz="944" b="1" dirty="0" err="1">
                <a:solidFill>
                  <a:schemeClr val="dk1"/>
                </a:solidFill>
                <a:latin typeface="Merriweather"/>
                <a:ea typeface="Merriweather"/>
                <a:cs typeface="Merriweather"/>
                <a:sym typeface="Merriweather"/>
              </a:rPr>
              <a:t>auditoría</a:t>
            </a:r>
            <a:r>
              <a:rPr lang="en-US" sz="944" b="1" dirty="0">
                <a:solidFill>
                  <a:schemeClr val="dk1"/>
                </a:solidFill>
                <a:latin typeface="Merriweather"/>
                <a:ea typeface="Merriweather"/>
                <a:cs typeface="Merriweather"/>
                <a:sym typeface="Merriweather"/>
              </a:rPr>
              <a:t>.</a:t>
            </a:r>
            <a:endParaRPr sz="1100" dirty="0">
              <a:solidFill>
                <a:schemeClr val="dk1"/>
              </a:solidFill>
              <a:latin typeface="Merriweather SemiBold"/>
              <a:ea typeface="Merriweather SemiBold"/>
              <a:cs typeface="Merriweather SemiBold"/>
              <a:sym typeface="Merriweather SemiBold"/>
            </a:endParaRPr>
          </a:p>
        </p:txBody>
      </p:sp>
      <p:sp>
        <p:nvSpPr>
          <p:cNvPr id="667" name="Google Shape;667;g3ab9e56d350_0_106"/>
          <p:cNvSpPr txBox="1"/>
          <p:nvPr/>
        </p:nvSpPr>
        <p:spPr>
          <a:xfrm>
            <a:off x="334560" y="1875578"/>
            <a:ext cx="2479800" cy="4809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endParaRPr sz="1600">
              <a:solidFill>
                <a:srgbClr val="3D85C6"/>
              </a:solidFill>
              <a:latin typeface="Merriweather SemiBold"/>
              <a:ea typeface="Merriweather SemiBold"/>
              <a:cs typeface="Merriweather SemiBold"/>
              <a:sym typeface="Merriweather SemiBold"/>
            </a:endParaRPr>
          </a:p>
        </p:txBody>
      </p:sp>
      <p:sp>
        <p:nvSpPr>
          <p:cNvPr id="668" name="Google Shape;668;g3ab9e56d350_0_106"/>
          <p:cNvSpPr txBox="1"/>
          <p:nvPr/>
        </p:nvSpPr>
        <p:spPr>
          <a:xfrm>
            <a:off x="289900" y="1482439"/>
            <a:ext cx="2553900" cy="3525300"/>
          </a:xfrm>
          <a:prstGeom prst="rect">
            <a:avLst/>
          </a:prstGeom>
          <a:noFill/>
          <a:ln>
            <a:noFill/>
          </a:ln>
        </p:spPr>
        <p:txBody>
          <a:bodyPr spcFirstLastPara="1" wrap="square" lIns="116125" tIns="116125" rIns="116125" bIns="116125" anchor="t" anchorCtr="0">
            <a:spAutoFit/>
          </a:bodyPr>
          <a:lstStyle/>
          <a:p>
            <a:pPr marL="0" lvl="0" indent="0" algn="ctr" rtl="0">
              <a:spcBef>
                <a:spcPts val="0"/>
              </a:spcBef>
              <a:spcAft>
                <a:spcPts val="0"/>
              </a:spcAft>
              <a:buNone/>
            </a:pPr>
            <a:r>
              <a:rPr lang="en-US" sz="1544" b="1">
                <a:solidFill>
                  <a:srgbClr val="B45F06"/>
                </a:solidFill>
                <a:latin typeface="Merriweather"/>
                <a:ea typeface="Merriweather"/>
                <a:cs typeface="Merriweather"/>
                <a:sym typeface="Merriweather"/>
              </a:rPr>
              <a:t>Esta tesis validó y extendió el enfoque de Abstracciones Modales. </a:t>
            </a:r>
            <a:endParaRPr sz="1544" b="1">
              <a:solidFill>
                <a:srgbClr val="B45F06"/>
              </a:solidFill>
              <a:latin typeface="Merriweather"/>
              <a:ea typeface="Merriweather"/>
              <a:cs typeface="Merriweather"/>
              <a:sym typeface="Merriweather"/>
            </a:endParaRPr>
          </a:p>
          <a:p>
            <a:pPr marL="0" lvl="0" indent="0" algn="ctr" rtl="0">
              <a:spcBef>
                <a:spcPts val="0"/>
              </a:spcBef>
              <a:spcAft>
                <a:spcPts val="0"/>
              </a:spcAft>
              <a:buNone/>
            </a:pPr>
            <a:endParaRPr sz="1144"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Se demostró que es una herramienta reproducible y eficaz para que los auditores identifiquen comportamientos no garantizados y fallas de lógica en contratos inteligentes. </a:t>
            </a:r>
            <a:endParaRPr sz="1200" b="1">
              <a:solidFill>
                <a:schemeClr val="dk1"/>
              </a:solidFill>
              <a:latin typeface="Merriweather"/>
              <a:ea typeface="Merriweather"/>
              <a:cs typeface="Merriweather"/>
              <a:sym typeface="Merriweather"/>
            </a:endParaRPr>
          </a:p>
          <a:p>
            <a:pPr marL="0" lvl="0" indent="0" algn="ctr" rtl="0">
              <a:spcBef>
                <a:spcPts val="0"/>
              </a:spcBef>
              <a:spcAft>
                <a:spcPts val="0"/>
              </a:spcAft>
              <a:buNone/>
            </a:pPr>
            <a:endParaRPr sz="12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La distinción`may'/'must' es fundamental para este análisis. Especialmente frente a los tiempos requeridos para análisis EPA.</a:t>
            </a:r>
            <a:endParaRPr sz="1200">
              <a:solidFill>
                <a:schemeClr val="dk1"/>
              </a:solidFill>
              <a:latin typeface="Merriweather SemiBold"/>
              <a:ea typeface="Merriweather SemiBold"/>
              <a:cs typeface="Merriweather SemiBold"/>
              <a:sym typeface="Merriweather SemiBold"/>
            </a:endParaRPr>
          </a:p>
        </p:txBody>
      </p:sp>
      <p:sp>
        <p:nvSpPr>
          <p:cNvPr id="669" name="Google Shape;669;g3ab9e56d350_0_106"/>
          <p:cNvSpPr txBox="1"/>
          <p:nvPr/>
        </p:nvSpPr>
        <p:spPr>
          <a:xfrm>
            <a:off x="7229283" y="3922732"/>
            <a:ext cx="1612200" cy="1076100"/>
          </a:xfrm>
          <a:prstGeom prst="rect">
            <a:avLst/>
          </a:prstGeom>
          <a:noFill/>
          <a:ln>
            <a:noFill/>
          </a:ln>
        </p:spPr>
        <p:txBody>
          <a:bodyPr spcFirstLastPara="1" wrap="square" lIns="116125" tIns="116125" rIns="116125" bIns="116125" anchor="t" anchorCtr="0">
            <a:spAutoFit/>
          </a:bodyPr>
          <a:lstStyle/>
          <a:p>
            <a:pPr marL="0" lvl="0" indent="0" algn="l" rtl="0">
              <a:spcBef>
                <a:spcPts val="0"/>
              </a:spcBef>
              <a:spcAft>
                <a:spcPts val="0"/>
              </a:spcAft>
              <a:buNone/>
            </a:pPr>
            <a:r>
              <a:rPr lang="en-US" sz="1044" b="1">
                <a:solidFill>
                  <a:srgbClr val="B45F06"/>
                </a:solidFill>
                <a:latin typeface="Merriweather"/>
                <a:ea typeface="Merriweather"/>
                <a:cs typeface="Merriweather"/>
                <a:sym typeface="Merriweather"/>
              </a:rPr>
              <a:t>Mejora de la Documentación</a:t>
            </a:r>
            <a:endParaRPr sz="744" b="1">
              <a:solidFill>
                <a:srgbClr val="B45F06"/>
              </a:solidFill>
              <a:latin typeface="Merriweather"/>
              <a:ea typeface="Merriweather"/>
              <a:cs typeface="Merriweather"/>
              <a:sym typeface="Merriweather"/>
            </a:endParaRPr>
          </a:p>
          <a:p>
            <a:pPr marL="0" lvl="0" indent="0" algn="l" rtl="0">
              <a:spcBef>
                <a:spcPts val="0"/>
              </a:spcBef>
              <a:spcAft>
                <a:spcPts val="0"/>
              </a:spcAft>
              <a:buNone/>
            </a:pPr>
            <a:r>
              <a:rPr lang="en-US" sz="844" b="1">
                <a:solidFill>
                  <a:schemeClr val="dk1"/>
                </a:solidFill>
                <a:latin typeface="Merriweather"/>
                <a:ea typeface="Merriweather"/>
                <a:cs typeface="Merriweather"/>
                <a:sym typeface="Merriweather"/>
              </a:rPr>
              <a:t>Elaborar guías completas para reducir la curva de aprendizaje e interpretar los resultados. </a:t>
            </a:r>
            <a:endParaRPr sz="1000">
              <a:solidFill>
                <a:schemeClr val="dk1"/>
              </a:solidFill>
              <a:latin typeface="Merriweather SemiBold"/>
              <a:ea typeface="Merriweather SemiBold"/>
              <a:cs typeface="Merriweather SemiBold"/>
              <a:sym typeface="Merriweather SemiBold"/>
            </a:endParaRPr>
          </a:p>
        </p:txBody>
      </p:sp>
      <p:pic>
        <p:nvPicPr>
          <p:cNvPr id="670" name="Google Shape;670;g3ab9e56d350_0_106"/>
          <p:cNvPicPr preferRelativeResize="0"/>
          <p:nvPr/>
        </p:nvPicPr>
        <p:blipFill>
          <a:blip r:embed="rId3">
            <a:alphaModFix/>
          </a:blip>
          <a:stretch>
            <a:fillRect/>
          </a:stretch>
        </p:blipFill>
        <p:spPr>
          <a:xfrm>
            <a:off x="6315357" y="2037879"/>
            <a:ext cx="960549" cy="473000"/>
          </a:xfrm>
          <a:prstGeom prst="rect">
            <a:avLst/>
          </a:prstGeom>
          <a:noFill/>
          <a:ln>
            <a:noFill/>
          </a:ln>
        </p:spPr>
      </p:pic>
      <p:pic>
        <p:nvPicPr>
          <p:cNvPr id="671" name="Google Shape;671;g3ab9e56d350_0_106"/>
          <p:cNvPicPr preferRelativeResize="0"/>
          <p:nvPr/>
        </p:nvPicPr>
        <p:blipFill>
          <a:blip r:embed="rId4">
            <a:alphaModFix/>
          </a:blip>
          <a:stretch>
            <a:fillRect/>
          </a:stretch>
        </p:blipFill>
        <p:spPr>
          <a:xfrm>
            <a:off x="6533080" y="3197556"/>
            <a:ext cx="569950" cy="478750"/>
          </a:xfrm>
          <a:prstGeom prst="rect">
            <a:avLst/>
          </a:prstGeom>
          <a:noFill/>
          <a:ln>
            <a:noFill/>
          </a:ln>
        </p:spPr>
      </p:pic>
      <p:pic>
        <p:nvPicPr>
          <p:cNvPr id="672" name="Google Shape;672;g3ab9e56d350_0_106"/>
          <p:cNvPicPr preferRelativeResize="0"/>
          <p:nvPr/>
        </p:nvPicPr>
        <p:blipFill>
          <a:blip r:embed="rId5">
            <a:alphaModFix/>
          </a:blip>
          <a:stretch>
            <a:fillRect/>
          </a:stretch>
        </p:blipFill>
        <p:spPr>
          <a:xfrm>
            <a:off x="6533068" y="4235731"/>
            <a:ext cx="569962" cy="419400"/>
          </a:xfrm>
          <a:prstGeom prst="rect">
            <a:avLst/>
          </a:prstGeom>
          <a:noFill/>
          <a:ln>
            <a:noFill/>
          </a:ln>
        </p:spPr>
      </p:pic>
      <p:pic>
        <p:nvPicPr>
          <p:cNvPr id="673" name="Google Shape;673;g3ab9e56d350_0_106"/>
          <p:cNvPicPr preferRelativeResize="0"/>
          <p:nvPr/>
        </p:nvPicPr>
        <p:blipFill>
          <a:blip r:embed="rId6">
            <a:alphaModFix/>
          </a:blip>
          <a:stretch>
            <a:fillRect/>
          </a:stretch>
        </p:blipFill>
        <p:spPr>
          <a:xfrm>
            <a:off x="3346309" y="1777387"/>
            <a:ext cx="779275" cy="719050"/>
          </a:xfrm>
          <a:prstGeom prst="rect">
            <a:avLst/>
          </a:prstGeom>
          <a:noFill/>
          <a:ln>
            <a:noFill/>
          </a:ln>
        </p:spPr>
      </p:pic>
      <p:pic>
        <p:nvPicPr>
          <p:cNvPr id="674" name="Google Shape;674;g3ab9e56d350_0_106"/>
          <p:cNvPicPr preferRelativeResize="0"/>
          <p:nvPr/>
        </p:nvPicPr>
        <p:blipFill>
          <a:blip r:embed="rId6">
            <a:alphaModFix/>
          </a:blip>
          <a:stretch>
            <a:fillRect/>
          </a:stretch>
        </p:blipFill>
        <p:spPr>
          <a:xfrm>
            <a:off x="3346309" y="2857033"/>
            <a:ext cx="779275" cy="719050"/>
          </a:xfrm>
          <a:prstGeom prst="rect">
            <a:avLst/>
          </a:prstGeom>
          <a:noFill/>
          <a:ln>
            <a:noFill/>
          </a:ln>
        </p:spPr>
      </p:pic>
      <p:pic>
        <p:nvPicPr>
          <p:cNvPr id="675" name="Google Shape;675;g3ab9e56d350_0_106"/>
          <p:cNvPicPr preferRelativeResize="0"/>
          <p:nvPr/>
        </p:nvPicPr>
        <p:blipFill>
          <a:blip r:embed="rId6">
            <a:alphaModFix/>
          </a:blip>
          <a:stretch>
            <a:fillRect/>
          </a:stretch>
        </p:blipFill>
        <p:spPr>
          <a:xfrm>
            <a:off x="3346309" y="3948437"/>
            <a:ext cx="779275" cy="719050"/>
          </a:xfrm>
          <a:prstGeom prst="rect">
            <a:avLst/>
          </a:prstGeom>
          <a:noFill/>
          <a:ln>
            <a:noFill/>
          </a:ln>
        </p:spPr>
      </p:pic>
      <p:pic>
        <p:nvPicPr>
          <p:cNvPr id="676" name="Google Shape;676;g3ab9e56d350_0_106"/>
          <p:cNvPicPr preferRelativeResize="0"/>
          <p:nvPr/>
        </p:nvPicPr>
        <p:blipFill>
          <a:blip r:embed="rId7">
            <a:alphaModFix/>
          </a:blip>
          <a:stretch>
            <a:fillRect/>
          </a:stretch>
        </p:blipFill>
        <p:spPr>
          <a:xfrm>
            <a:off x="1098727" y="430501"/>
            <a:ext cx="872900" cy="872900"/>
          </a:xfrm>
          <a:prstGeom prst="rect">
            <a:avLst/>
          </a:prstGeom>
          <a:noFill/>
          <a:ln>
            <a:noFill/>
          </a:ln>
        </p:spPr>
      </p:pic>
      <p:cxnSp>
        <p:nvCxnSpPr>
          <p:cNvPr id="677" name="Google Shape;677;g3ab9e56d350_0_106"/>
          <p:cNvCxnSpPr/>
          <p:nvPr/>
        </p:nvCxnSpPr>
        <p:spPr>
          <a:xfrm>
            <a:off x="3282936" y="1590700"/>
            <a:ext cx="2454900" cy="9900"/>
          </a:xfrm>
          <a:prstGeom prst="straightConnector1">
            <a:avLst/>
          </a:prstGeom>
          <a:noFill/>
          <a:ln w="9525" cap="flat" cmpd="sng">
            <a:solidFill>
              <a:srgbClr val="3D85C6"/>
            </a:solidFill>
            <a:prstDash val="solid"/>
            <a:round/>
            <a:headEnd type="none" w="med" len="med"/>
            <a:tailEnd type="none" w="med" len="med"/>
          </a:ln>
        </p:spPr>
      </p:cxnSp>
      <p:cxnSp>
        <p:nvCxnSpPr>
          <p:cNvPr id="678" name="Google Shape;678;g3ab9e56d350_0_106"/>
          <p:cNvCxnSpPr/>
          <p:nvPr/>
        </p:nvCxnSpPr>
        <p:spPr>
          <a:xfrm rot="10800000" flipH="1">
            <a:off x="6304175" y="1590700"/>
            <a:ext cx="2445000" cy="9900"/>
          </a:xfrm>
          <a:prstGeom prst="straightConnector1">
            <a:avLst/>
          </a:prstGeom>
          <a:noFill/>
          <a:ln w="9525" cap="flat" cmpd="sng">
            <a:solidFill>
              <a:srgbClr val="3D85C6"/>
            </a:solidFill>
            <a:prstDash val="solid"/>
            <a:round/>
            <a:headEnd type="none" w="med" len="med"/>
            <a:tailEnd type="none" w="med" len="med"/>
          </a:ln>
        </p:spPr>
      </p:cxnSp>
      <p:sp>
        <p:nvSpPr>
          <p:cNvPr id="679" name="Google Shape;679;g3ab9e56d350_0_106"/>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3acec3b179c_2_48"/>
          <p:cNvSpPr txBox="1">
            <a:spLocks noGrp="1"/>
          </p:cNvSpPr>
          <p:nvPr>
            <p:ph type="title"/>
          </p:nvPr>
        </p:nvSpPr>
        <p:spPr>
          <a:xfrm>
            <a:off x="0" y="78545"/>
            <a:ext cx="9144000" cy="10158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Cierre</a:t>
            </a:r>
            <a:endParaRPr sz="3000" b="1" u="sng">
              <a:latin typeface="Oswald"/>
              <a:ea typeface="Oswald"/>
              <a:cs typeface="Oswald"/>
              <a:sym typeface="Oswald"/>
            </a:endParaRPr>
          </a:p>
          <a:p>
            <a:pPr marL="0" lvl="0" indent="0" algn="ctr" rtl="0">
              <a:spcBef>
                <a:spcPts val="0"/>
              </a:spcBef>
              <a:spcAft>
                <a:spcPts val="0"/>
              </a:spcAft>
              <a:buClr>
                <a:schemeClr val="dk1"/>
              </a:buClr>
              <a:buSzPts val="1100"/>
              <a:buFont typeface="Arial"/>
              <a:buNone/>
            </a:pPr>
            <a:r>
              <a:rPr lang="en-US" sz="2800">
                <a:solidFill>
                  <a:schemeClr val="accent1"/>
                </a:solidFill>
                <a:latin typeface="Merriweather ExtraBold"/>
                <a:ea typeface="Merriweather ExtraBold"/>
                <a:cs typeface="Merriweather ExtraBold"/>
                <a:sym typeface="Merriweather ExtraBold"/>
              </a:rPr>
              <a:t>¿Preguntas?</a:t>
            </a:r>
            <a:endParaRPr sz="2800">
              <a:solidFill>
                <a:schemeClr val="accent1"/>
              </a:solidFill>
              <a:latin typeface="Merriweather ExtraBold"/>
              <a:ea typeface="Merriweather ExtraBold"/>
              <a:cs typeface="Merriweather ExtraBold"/>
              <a:sym typeface="Merriweather ExtraBold"/>
            </a:endParaRPr>
          </a:p>
          <a:p>
            <a:pPr marL="0" marR="0" lvl="0" indent="0" algn="l" rtl="0">
              <a:lnSpc>
                <a:spcPct val="100000"/>
              </a:lnSpc>
              <a:spcBef>
                <a:spcPts val="0"/>
              </a:spcBef>
              <a:spcAft>
                <a:spcPts val="0"/>
              </a:spcAft>
              <a:buNone/>
            </a:pPr>
            <a:endParaRPr sz="3000" b="1">
              <a:latin typeface="Oswald"/>
              <a:ea typeface="Oswald"/>
              <a:cs typeface="Oswald"/>
              <a:sym typeface="Oswald"/>
            </a:endParaRPr>
          </a:p>
        </p:txBody>
      </p:sp>
      <p:pic>
        <p:nvPicPr>
          <p:cNvPr id="686" name="Google Shape;686;g3acec3b179c_2_48"/>
          <p:cNvPicPr preferRelativeResize="0"/>
          <p:nvPr/>
        </p:nvPicPr>
        <p:blipFill>
          <a:blip r:embed="rId3">
            <a:alphaModFix/>
          </a:blip>
          <a:stretch>
            <a:fillRect/>
          </a:stretch>
        </p:blipFill>
        <p:spPr>
          <a:xfrm>
            <a:off x="3215438" y="1721356"/>
            <a:ext cx="4622375" cy="1583000"/>
          </a:xfrm>
          <a:prstGeom prst="rect">
            <a:avLst/>
          </a:prstGeom>
          <a:noFill/>
          <a:ln>
            <a:noFill/>
          </a:ln>
          <a:effectLst>
            <a:outerShdw blurRad="57150" dist="19050" dir="5400000" algn="bl" rotWithShape="0">
              <a:srgbClr val="000000">
                <a:alpha val="50000"/>
              </a:srgbClr>
            </a:outerShdw>
          </a:effectLst>
        </p:spPr>
      </p:pic>
      <p:sp>
        <p:nvSpPr>
          <p:cNvPr id="687" name="Google Shape;687;g3acec3b179c_2_48"/>
          <p:cNvSpPr txBox="1"/>
          <p:nvPr/>
        </p:nvSpPr>
        <p:spPr>
          <a:xfrm>
            <a:off x="1594715" y="4243450"/>
            <a:ext cx="7455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Para facilitar la trazabilidad, replicación y verificación independiente, todos los artefactos generados durante esta tesis se encuentran disponibles públicamente en:</a:t>
            </a:r>
            <a:endParaRPr>
              <a:solidFill>
                <a:schemeClr val="dk1"/>
              </a:solidFill>
              <a:latin typeface="Calibri"/>
              <a:ea typeface="Calibri"/>
              <a:cs typeface="Calibri"/>
              <a:sym typeface="Calibri"/>
            </a:endParaRPr>
          </a:p>
          <a:p>
            <a:pPr marL="0" lvl="0" indent="0" algn="l" rtl="0">
              <a:spcBef>
                <a:spcPts val="0"/>
              </a:spcBef>
              <a:spcAft>
                <a:spcPts val="0"/>
              </a:spcAft>
              <a:buNone/>
            </a:pPr>
            <a:r>
              <a:rPr lang="en-US" u="sng">
                <a:solidFill>
                  <a:srgbClr val="3D85C6"/>
                </a:solidFill>
                <a:latin typeface="Calibri"/>
                <a:ea typeface="Calibri"/>
                <a:cs typeface="Calibri"/>
                <a:sym typeface="Calibri"/>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github.com/alu-rodriguez/tesis-incem-rodriguez-2025</a:t>
            </a:r>
            <a:endParaRPr>
              <a:solidFill>
                <a:srgbClr val="3D85C6"/>
              </a:solidFill>
              <a:latin typeface="Calibri"/>
              <a:ea typeface="Calibri"/>
              <a:cs typeface="Calibri"/>
              <a:sym typeface="Calibri"/>
            </a:endParaRPr>
          </a:p>
        </p:txBody>
      </p:sp>
      <p:pic>
        <p:nvPicPr>
          <p:cNvPr id="688" name="Google Shape;688;g3acec3b179c_2_48"/>
          <p:cNvPicPr preferRelativeResize="0"/>
          <p:nvPr/>
        </p:nvPicPr>
        <p:blipFill>
          <a:blip r:embed="rId5">
            <a:alphaModFix/>
          </a:blip>
          <a:stretch>
            <a:fillRect/>
          </a:stretch>
        </p:blipFill>
        <p:spPr>
          <a:xfrm>
            <a:off x="17149" y="3604085"/>
            <a:ext cx="1536250" cy="1539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3acec3b179c_1_83"/>
          <p:cNvSpPr txBox="1">
            <a:spLocks noGrp="1"/>
          </p:cNvSpPr>
          <p:nvPr>
            <p:ph type="ctrTitle"/>
          </p:nvPr>
        </p:nvSpPr>
        <p:spPr>
          <a:xfrm>
            <a:off x="543450" y="204025"/>
            <a:ext cx="8057100" cy="1473000"/>
          </a:xfrm>
          <a:prstGeom prst="rect">
            <a:avLst/>
          </a:prstGeom>
        </p:spPr>
        <p:txBody>
          <a:bodyPr spcFirstLastPara="1" wrap="square" lIns="91425" tIns="45700" rIns="91425" bIns="45700" anchor="t" anchorCtr="0">
            <a:normAutofit fontScale="90000"/>
          </a:bodyPr>
          <a:lstStyle/>
          <a:p>
            <a:pPr marL="0" marR="0" lvl="0" indent="0" algn="ctr" rtl="0">
              <a:lnSpc>
                <a:spcPct val="100000"/>
              </a:lnSpc>
              <a:spcBef>
                <a:spcPts val="0"/>
              </a:spcBef>
              <a:spcAft>
                <a:spcPts val="0"/>
              </a:spcAft>
              <a:buNone/>
            </a:pPr>
            <a:r>
              <a:rPr lang="en-US" sz="3400" b="1" u="sng">
                <a:latin typeface="Oswald"/>
                <a:ea typeface="Oswald"/>
                <a:cs typeface="Oswald"/>
                <a:sym typeface="Oswald"/>
              </a:rPr>
              <a:t>Objetivo</a:t>
            </a:r>
            <a:endParaRPr sz="3400" b="1" u="sng">
              <a:latin typeface="Oswald"/>
              <a:ea typeface="Oswald"/>
              <a:cs typeface="Oswald"/>
              <a:sym typeface="Oswald"/>
            </a:endParaRPr>
          </a:p>
          <a:p>
            <a:pPr marL="0" marR="0" lvl="0" indent="0" algn="ctr" rtl="0">
              <a:lnSpc>
                <a:spcPct val="100000"/>
              </a:lnSpc>
              <a:spcBef>
                <a:spcPts val="0"/>
              </a:spcBef>
              <a:spcAft>
                <a:spcPts val="0"/>
              </a:spcAft>
              <a:buNone/>
            </a:pPr>
            <a:r>
              <a:rPr lang="en-US" sz="3100">
                <a:solidFill>
                  <a:srgbClr val="3D85C6"/>
                </a:solidFill>
                <a:latin typeface="Merriweather ExtraBold"/>
                <a:ea typeface="Merriweather ExtraBold"/>
                <a:cs typeface="Merriweather ExtraBold"/>
                <a:sym typeface="Merriweather ExtraBold"/>
              </a:rPr>
              <a:t>Propuesta </a:t>
            </a:r>
            <a:r>
              <a:rPr lang="en-US" sz="3100">
                <a:latin typeface="Merriweather ExtraBold"/>
                <a:ea typeface="Merriweather ExtraBold"/>
                <a:cs typeface="Merriweather ExtraBold"/>
                <a:sym typeface="Merriweather ExtraBold"/>
              </a:rPr>
              <a:t>del paper base </a:t>
            </a:r>
            <a:r>
              <a:rPr lang="en-US" sz="3100">
                <a:solidFill>
                  <a:srgbClr val="3D85C6"/>
                </a:solidFill>
                <a:latin typeface="Merriweather ExtraBold"/>
                <a:ea typeface="Merriweather ExtraBold"/>
                <a:cs typeface="Merriweather ExtraBold"/>
                <a:sym typeface="Merriweather ExtraBold"/>
              </a:rPr>
              <a:t>para validar</a:t>
            </a:r>
            <a:r>
              <a:rPr lang="en-US" sz="3100">
                <a:latin typeface="Merriweather ExtraBold"/>
                <a:ea typeface="Merriweather ExtraBold"/>
                <a:cs typeface="Merriweather ExtraBold"/>
                <a:sym typeface="Merriweather ExtraBold"/>
              </a:rPr>
              <a:t> Contratos Inteligentes</a:t>
            </a:r>
            <a:endParaRPr sz="3100">
              <a:latin typeface="Merriweather ExtraBold"/>
              <a:ea typeface="Merriweather ExtraBold"/>
              <a:cs typeface="Merriweather ExtraBold"/>
              <a:sym typeface="Merriweather ExtraBold"/>
            </a:endParaRPr>
          </a:p>
        </p:txBody>
      </p:sp>
      <p:sp>
        <p:nvSpPr>
          <p:cNvPr id="110" name="Google Shape;110;g3acec3b179c_1_83"/>
          <p:cNvSpPr txBox="1">
            <a:spLocks noGrp="1"/>
          </p:cNvSpPr>
          <p:nvPr>
            <p:ph type="subTitle" idx="1"/>
          </p:nvPr>
        </p:nvSpPr>
        <p:spPr>
          <a:xfrm>
            <a:off x="3832500" y="2039575"/>
            <a:ext cx="5311500" cy="2442000"/>
          </a:xfrm>
          <a:prstGeom prst="rect">
            <a:avLst/>
          </a:prstGeom>
        </p:spPr>
        <p:txBody>
          <a:bodyPr spcFirstLastPara="1" wrap="square" lIns="91425" tIns="45700" rIns="91425" bIns="45700" anchor="t" anchorCtr="0">
            <a:normAutofit/>
          </a:bodyPr>
          <a:lstStyle/>
          <a:p>
            <a:pPr marL="0" lvl="0" indent="0" algn="l" rtl="0">
              <a:lnSpc>
                <a:spcPct val="100000"/>
              </a:lnSpc>
              <a:spcBef>
                <a:spcPts val="640"/>
              </a:spcBef>
              <a:spcAft>
                <a:spcPts val="0"/>
              </a:spcAft>
              <a:buNone/>
            </a:pPr>
            <a:r>
              <a:rPr lang="en-US" sz="1600">
                <a:solidFill>
                  <a:schemeClr val="dk1"/>
                </a:solidFill>
                <a:latin typeface="Merriweather Medium"/>
                <a:ea typeface="Merriweather Medium"/>
                <a:cs typeface="Merriweather Medium"/>
                <a:sym typeface="Merriweather Medium"/>
              </a:rPr>
              <a:t>Los autores de </a:t>
            </a:r>
            <a:r>
              <a:rPr lang="en-US" sz="1600">
                <a:solidFill>
                  <a:srgbClr val="3D85C6"/>
                </a:solidFill>
                <a:latin typeface="Merriweather Medium"/>
                <a:ea typeface="Merriweather Medium"/>
                <a:cs typeface="Merriweather Medium"/>
                <a:sym typeface="Merriweather Medium"/>
              </a:rPr>
              <a:t>Abstracciones Modales para la validación de contratos inteligentes</a:t>
            </a:r>
            <a:r>
              <a:rPr lang="en-US" sz="1600">
                <a:solidFill>
                  <a:schemeClr val="dk1"/>
                </a:solidFill>
                <a:latin typeface="Merriweather Medium"/>
                <a:ea typeface="Merriweather Medium"/>
                <a:cs typeface="Merriweather Medium"/>
                <a:sym typeface="Merriweather Medium"/>
              </a:rPr>
              <a:t> proponen:</a:t>
            </a:r>
            <a:endParaRPr sz="1600">
              <a:solidFill>
                <a:schemeClr val="dk1"/>
              </a:solidFill>
              <a:latin typeface="Merriweather Medium"/>
              <a:ea typeface="Merriweather Medium"/>
              <a:cs typeface="Merriweather Medium"/>
              <a:sym typeface="Merriweather Medium"/>
            </a:endParaRPr>
          </a:p>
          <a:p>
            <a:pPr marL="457200" lvl="0" indent="-330200" algn="l" rtl="0">
              <a:lnSpc>
                <a:spcPct val="100000"/>
              </a:lnSpc>
              <a:spcBef>
                <a:spcPts val="640"/>
              </a:spcBef>
              <a:spcAft>
                <a:spcPts val="0"/>
              </a:spcAft>
              <a:buClr>
                <a:schemeClr val="dk1"/>
              </a:buClr>
              <a:buSzPts val="1600"/>
              <a:buFont typeface="Merriweather Medium"/>
              <a:buChar char="●"/>
            </a:pPr>
            <a:r>
              <a:rPr lang="en-US" sz="1600">
                <a:solidFill>
                  <a:schemeClr val="dk1"/>
                </a:solidFill>
                <a:latin typeface="Merriweather Medium"/>
                <a:ea typeface="Merriweather Medium"/>
                <a:cs typeface="Merriweather Medium"/>
                <a:sym typeface="Merriweather Medium"/>
              </a:rPr>
              <a:t>Una nueva herramienta llamada </a:t>
            </a:r>
            <a:r>
              <a:rPr lang="en-US" sz="1600">
                <a:solidFill>
                  <a:srgbClr val="3D85C6"/>
                </a:solidFill>
                <a:latin typeface="Merriweather Medium"/>
                <a:ea typeface="Merriweather Medium"/>
                <a:cs typeface="Merriweather Medium"/>
                <a:sym typeface="Merriweather Medium"/>
              </a:rPr>
              <a:t>Alloy4PA</a:t>
            </a:r>
            <a:r>
              <a:rPr lang="en-US" sz="1600">
                <a:solidFill>
                  <a:schemeClr val="dk1"/>
                </a:solidFill>
                <a:latin typeface="Merriweather Medium"/>
                <a:ea typeface="Merriweather Medium"/>
                <a:cs typeface="Merriweather Medium"/>
                <a:sym typeface="Merriweather Medium"/>
              </a:rPr>
              <a:t>. </a:t>
            </a:r>
            <a:endParaRPr sz="1600">
              <a:solidFill>
                <a:schemeClr val="dk1"/>
              </a:solidFill>
              <a:latin typeface="Merriweather Medium"/>
              <a:ea typeface="Merriweather Medium"/>
              <a:cs typeface="Merriweather Medium"/>
              <a:sym typeface="Merriweather Medium"/>
            </a:endParaRPr>
          </a:p>
          <a:p>
            <a:pPr marL="457200" lvl="0" indent="-330200" algn="l" rtl="0">
              <a:lnSpc>
                <a:spcPct val="100000"/>
              </a:lnSpc>
              <a:spcBef>
                <a:spcPts val="0"/>
              </a:spcBef>
              <a:spcAft>
                <a:spcPts val="0"/>
              </a:spcAft>
              <a:buClr>
                <a:schemeClr val="dk1"/>
              </a:buClr>
              <a:buSzPts val="1600"/>
              <a:buFont typeface="Merriweather Medium"/>
              <a:buChar char="●"/>
            </a:pPr>
            <a:r>
              <a:rPr lang="en-US" sz="1600">
                <a:solidFill>
                  <a:schemeClr val="dk1"/>
                </a:solidFill>
                <a:latin typeface="Merriweather Medium"/>
                <a:ea typeface="Merriweather Medium"/>
                <a:cs typeface="Merriweather Medium"/>
                <a:sym typeface="Merriweather Medium"/>
              </a:rPr>
              <a:t>Dada una especificación formal de un contrato, modela al mismo como un </a:t>
            </a:r>
            <a:r>
              <a:rPr lang="en-US" sz="1600">
                <a:solidFill>
                  <a:srgbClr val="3D85C6"/>
                </a:solidFill>
                <a:latin typeface="Merriweather Medium"/>
                <a:ea typeface="Merriweather Medium"/>
                <a:cs typeface="Merriweather Medium"/>
                <a:sym typeface="Merriweather Medium"/>
              </a:rPr>
              <a:t>grafo de estados y transiciones</a:t>
            </a:r>
            <a:r>
              <a:rPr lang="en-US" sz="1600">
                <a:solidFill>
                  <a:schemeClr val="dk1"/>
                </a:solidFill>
                <a:latin typeface="Merriweather Medium"/>
                <a:ea typeface="Merriweather Medium"/>
                <a:cs typeface="Merriweather Medium"/>
                <a:sym typeface="Merriweather Medium"/>
              </a:rPr>
              <a:t>. Calificando estas últimas en </a:t>
            </a:r>
            <a:r>
              <a:rPr lang="en-US" sz="1600">
                <a:solidFill>
                  <a:srgbClr val="3D85C6"/>
                </a:solidFill>
                <a:latin typeface="Merriweather Medium"/>
                <a:ea typeface="Merriweather Medium"/>
                <a:cs typeface="Merriweather Medium"/>
                <a:sym typeface="Merriweather Medium"/>
              </a:rPr>
              <a:t>posibles o garantizadas</a:t>
            </a:r>
            <a:r>
              <a:rPr lang="en-US" sz="1600">
                <a:solidFill>
                  <a:schemeClr val="dk1"/>
                </a:solidFill>
                <a:latin typeface="Merriweather Medium"/>
                <a:ea typeface="Merriweather Medium"/>
                <a:cs typeface="Merriweather Medium"/>
                <a:sym typeface="Merriweather Medium"/>
              </a:rPr>
              <a:t>. </a:t>
            </a:r>
            <a:endParaRPr sz="1600">
              <a:solidFill>
                <a:schemeClr val="dk1"/>
              </a:solidFill>
              <a:latin typeface="Merriweather Medium"/>
              <a:ea typeface="Merriweather Medium"/>
              <a:cs typeface="Merriweather Medium"/>
              <a:sym typeface="Merriweather Medium"/>
            </a:endParaRPr>
          </a:p>
          <a:p>
            <a:pPr marL="457200" lvl="0" indent="-330200" algn="l" rtl="0">
              <a:lnSpc>
                <a:spcPct val="100000"/>
              </a:lnSpc>
              <a:spcBef>
                <a:spcPts val="0"/>
              </a:spcBef>
              <a:spcAft>
                <a:spcPts val="0"/>
              </a:spcAft>
              <a:buClr>
                <a:schemeClr val="dk1"/>
              </a:buClr>
              <a:buSzPts val="1600"/>
              <a:buFont typeface="Merriweather Medium"/>
              <a:buChar char="●"/>
            </a:pPr>
            <a:r>
              <a:rPr lang="en-US" sz="1600">
                <a:solidFill>
                  <a:schemeClr val="dk1"/>
                </a:solidFill>
                <a:latin typeface="Merriweather Medium"/>
                <a:ea typeface="Merriweather Medium"/>
                <a:cs typeface="Merriweather Medium"/>
                <a:sym typeface="Merriweather Medium"/>
              </a:rPr>
              <a:t>Ayudando así a </a:t>
            </a:r>
            <a:r>
              <a:rPr lang="en-US" sz="1600">
                <a:solidFill>
                  <a:srgbClr val="3D85C6"/>
                </a:solidFill>
                <a:latin typeface="Merriweather Medium"/>
                <a:ea typeface="Merriweather Medium"/>
                <a:cs typeface="Merriweather Medium"/>
                <a:sym typeface="Merriweather Medium"/>
              </a:rPr>
              <a:t>validar el flujo del contrato</a:t>
            </a:r>
            <a:r>
              <a:rPr lang="en-US" sz="1600">
                <a:solidFill>
                  <a:schemeClr val="dk1"/>
                </a:solidFill>
                <a:latin typeface="Merriweather Medium"/>
                <a:ea typeface="Merriweather Medium"/>
                <a:cs typeface="Merriweather Medium"/>
                <a:sym typeface="Merriweather Medium"/>
              </a:rPr>
              <a:t>,</a:t>
            </a:r>
            <a:r>
              <a:rPr lang="en-US" sz="1600">
                <a:solidFill>
                  <a:srgbClr val="3D85C6"/>
                </a:solidFill>
                <a:latin typeface="Merriweather Medium"/>
                <a:ea typeface="Merriweather Medium"/>
                <a:cs typeface="Merriweather Medium"/>
                <a:sym typeface="Merriweather Medium"/>
              </a:rPr>
              <a:t> </a:t>
            </a:r>
            <a:r>
              <a:rPr lang="en-US" sz="1600">
                <a:solidFill>
                  <a:schemeClr val="dk1"/>
                </a:solidFill>
                <a:latin typeface="Merriweather Medium"/>
                <a:ea typeface="Merriweather Medium"/>
                <a:cs typeface="Merriweather Medium"/>
                <a:sym typeface="Merriweather Medium"/>
              </a:rPr>
              <a:t>alineado con </a:t>
            </a:r>
            <a:r>
              <a:rPr lang="en-US" sz="1600">
                <a:solidFill>
                  <a:srgbClr val="3D85C6"/>
                </a:solidFill>
                <a:latin typeface="Merriweather Medium"/>
                <a:ea typeface="Merriweather Medium"/>
                <a:cs typeface="Merriweather Medium"/>
                <a:sym typeface="Merriweather Medium"/>
              </a:rPr>
              <a:t>la lógica de negocio</a:t>
            </a:r>
            <a:r>
              <a:rPr lang="en-US" sz="1600">
                <a:solidFill>
                  <a:schemeClr val="dk1"/>
                </a:solidFill>
                <a:latin typeface="Merriweather Medium"/>
                <a:ea typeface="Merriweather Medium"/>
                <a:cs typeface="Merriweather Medium"/>
                <a:sym typeface="Merriweather Medium"/>
              </a:rPr>
              <a:t>.</a:t>
            </a:r>
            <a:endParaRPr sz="1600">
              <a:solidFill>
                <a:schemeClr val="dk1"/>
              </a:solidFill>
              <a:latin typeface="Merriweather Medium"/>
              <a:ea typeface="Merriweather Medium"/>
              <a:cs typeface="Merriweather Medium"/>
              <a:sym typeface="Merriweather Medium"/>
            </a:endParaRPr>
          </a:p>
        </p:txBody>
      </p:sp>
      <p:pic>
        <p:nvPicPr>
          <p:cNvPr id="111" name="Google Shape;111;g3acec3b179c_1_83" descr="podrías hacer que la chica también esté de panalones?"/>
          <p:cNvPicPr preferRelativeResize="0"/>
          <p:nvPr/>
        </p:nvPicPr>
        <p:blipFill>
          <a:blip r:embed="rId3">
            <a:alphaModFix/>
          </a:blip>
          <a:stretch>
            <a:fillRect/>
          </a:stretch>
        </p:blipFill>
        <p:spPr>
          <a:xfrm>
            <a:off x="62648" y="2155029"/>
            <a:ext cx="3768826" cy="2075800"/>
          </a:xfrm>
          <a:prstGeom prst="rect">
            <a:avLst/>
          </a:prstGeom>
          <a:noFill/>
          <a:ln>
            <a:noFill/>
          </a:ln>
        </p:spPr>
      </p:pic>
      <p:sp>
        <p:nvSpPr>
          <p:cNvPr id="112" name="Google Shape;112;g3acec3b179c_1_83"/>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3acec3b179c_3_92"/>
          <p:cNvSpPr txBox="1">
            <a:spLocks noGrp="1"/>
          </p:cNvSpPr>
          <p:nvPr>
            <p:ph type="ctrTitle"/>
          </p:nvPr>
        </p:nvSpPr>
        <p:spPr>
          <a:xfrm>
            <a:off x="815125" y="55373"/>
            <a:ext cx="7772400" cy="1102500"/>
          </a:xfrm>
          <a:prstGeom prst="rect">
            <a:avLst/>
          </a:prstGeom>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None/>
            </a:pPr>
            <a:r>
              <a:rPr lang="en-US" sz="3400" b="1" u="sng">
                <a:latin typeface="Oswald"/>
                <a:ea typeface="Oswald"/>
                <a:cs typeface="Oswald"/>
                <a:sym typeface="Oswald"/>
              </a:rPr>
              <a:t>Aporte</a:t>
            </a:r>
            <a:endParaRPr sz="3100" b="1">
              <a:latin typeface="Oswald"/>
              <a:ea typeface="Oswald"/>
              <a:cs typeface="Oswald"/>
              <a:sym typeface="Oswald"/>
            </a:endParaRPr>
          </a:p>
          <a:p>
            <a:pPr marL="0" marR="0" lvl="0" indent="0" algn="ctr" rtl="0">
              <a:lnSpc>
                <a:spcPct val="100000"/>
              </a:lnSpc>
              <a:spcBef>
                <a:spcPts val="0"/>
              </a:spcBef>
              <a:spcAft>
                <a:spcPts val="0"/>
              </a:spcAft>
              <a:buNone/>
            </a:pPr>
            <a:r>
              <a:rPr lang="en-US" sz="3100">
                <a:latin typeface="Merriweather ExtraBold"/>
                <a:ea typeface="Merriweather ExtraBold"/>
                <a:cs typeface="Merriweather ExtraBold"/>
                <a:sym typeface="Merriweather ExtraBold"/>
              </a:rPr>
              <a:t>¿Qué Abarca Nuestra </a:t>
            </a:r>
            <a:r>
              <a:rPr lang="en-US" sz="3100">
                <a:solidFill>
                  <a:srgbClr val="3D85C6"/>
                </a:solidFill>
                <a:latin typeface="Merriweather ExtraBold"/>
                <a:ea typeface="Merriweather ExtraBold"/>
                <a:cs typeface="Merriweather ExtraBold"/>
                <a:sym typeface="Merriweather ExtraBold"/>
              </a:rPr>
              <a:t>Tesis</a:t>
            </a:r>
            <a:r>
              <a:rPr lang="en-US" sz="3100">
                <a:latin typeface="Merriweather ExtraBold"/>
                <a:ea typeface="Merriweather ExtraBold"/>
                <a:cs typeface="Merriweather ExtraBold"/>
                <a:sym typeface="Merriweather ExtraBold"/>
              </a:rPr>
              <a:t>?</a:t>
            </a:r>
            <a:endParaRPr sz="3100">
              <a:latin typeface="Merriweather ExtraBold"/>
              <a:ea typeface="Merriweather ExtraBold"/>
              <a:cs typeface="Merriweather ExtraBold"/>
              <a:sym typeface="Merriweather ExtraBold"/>
            </a:endParaRPr>
          </a:p>
        </p:txBody>
      </p:sp>
      <p:sp>
        <p:nvSpPr>
          <p:cNvPr id="119" name="Google Shape;119;g3acec3b179c_3_92"/>
          <p:cNvSpPr/>
          <p:nvPr/>
        </p:nvSpPr>
        <p:spPr>
          <a:xfrm>
            <a:off x="545989" y="1379623"/>
            <a:ext cx="3865200" cy="17541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0" name="Google Shape;120;g3acec3b179c_3_92"/>
          <p:cNvSpPr/>
          <p:nvPr/>
        </p:nvSpPr>
        <p:spPr>
          <a:xfrm>
            <a:off x="545989" y="3196973"/>
            <a:ext cx="3865200" cy="17541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121" name="Google Shape;121;g3acec3b179c_3_92"/>
          <p:cNvSpPr/>
          <p:nvPr/>
        </p:nvSpPr>
        <p:spPr>
          <a:xfrm>
            <a:off x="5108500" y="1379623"/>
            <a:ext cx="3865200" cy="17541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122" name="Google Shape;122;g3acec3b179c_3_92"/>
          <p:cNvSpPr/>
          <p:nvPr/>
        </p:nvSpPr>
        <p:spPr>
          <a:xfrm>
            <a:off x="5108500" y="3196973"/>
            <a:ext cx="3865200" cy="17541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123" name="Google Shape;123;g3acec3b179c_3_92"/>
          <p:cNvSpPr/>
          <p:nvPr/>
        </p:nvSpPr>
        <p:spPr>
          <a:xfrm>
            <a:off x="99104" y="362927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4" name="Google Shape;124;g3acec3b179c_3_92"/>
          <p:cNvSpPr/>
          <p:nvPr/>
        </p:nvSpPr>
        <p:spPr>
          <a:xfrm>
            <a:off x="99104" y="181192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5" name="Google Shape;125;g3acec3b179c_3_92"/>
          <p:cNvSpPr/>
          <p:nvPr/>
        </p:nvSpPr>
        <p:spPr>
          <a:xfrm>
            <a:off x="4625750" y="181192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26" name="Google Shape;126;g3acec3b179c_3_92"/>
          <p:cNvSpPr/>
          <p:nvPr/>
        </p:nvSpPr>
        <p:spPr>
          <a:xfrm>
            <a:off x="4625750" y="362927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27" name="Google Shape;127;g3acec3b179c_3_92"/>
          <p:cNvPicPr preferRelativeResize="0"/>
          <p:nvPr/>
        </p:nvPicPr>
        <p:blipFill>
          <a:blip r:embed="rId3">
            <a:alphaModFix/>
          </a:blip>
          <a:stretch>
            <a:fillRect/>
          </a:stretch>
        </p:blipFill>
        <p:spPr>
          <a:xfrm>
            <a:off x="296572" y="3777753"/>
            <a:ext cx="626850" cy="592558"/>
          </a:xfrm>
          <a:prstGeom prst="rect">
            <a:avLst/>
          </a:prstGeom>
          <a:noFill/>
          <a:ln>
            <a:noFill/>
          </a:ln>
        </p:spPr>
      </p:pic>
      <p:pic>
        <p:nvPicPr>
          <p:cNvPr id="128" name="Google Shape;128;g3acec3b179c_3_92"/>
          <p:cNvPicPr preferRelativeResize="0"/>
          <p:nvPr/>
        </p:nvPicPr>
        <p:blipFill>
          <a:blip r:embed="rId4">
            <a:alphaModFix/>
          </a:blip>
          <a:stretch>
            <a:fillRect/>
          </a:stretch>
        </p:blipFill>
        <p:spPr>
          <a:xfrm>
            <a:off x="4823216" y="3765798"/>
            <a:ext cx="626850" cy="616464"/>
          </a:xfrm>
          <a:prstGeom prst="rect">
            <a:avLst/>
          </a:prstGeom>
          <a:noFill/>
          <a:ln>
            <a:noFill/>
          </a:ln>
        </p:spPr>
      </p:pic>
      <p:pic>
        <p:nvPicPr>
          <p:cNvPr id="129" name="Google Shape;129;g3acec3b179c_3_92"/>
          <p:cNvPicPr preferRelativeResize="0"/>
          <p:nvPr/>
        </p:nvPicPr>
        <p:blipFill>
          <a:blip r:embed="rId5">
            <a:alphaModFix/>
          </a:blip>
          <a:stretch>
            <a:fillRect/>
          </a:stretch>
        </p:blipFill>
        <p:spPr>
          <a:xfrm>
            <a:off x="4822790" y="1935497"/>
            <a:ext cx="626850" cy="554986"/>
          </a:xfrm>
          <a:prstGeom prst="rect">
            <a:avLst/>
          </a:prstGeom>
          <a:noFill/>
          <a:ln>
            <a:noFill/>
          </a:ln>
        </p:spPr>
      </p:pic>
      <p:pic>
        <p:nvPicPr>
          <p:cNvPr id="130" name="Google Shape;130;g3acec3b179c_3_92"/>
          <p:cNvPicPr preferRelativeResize="0"/>
          <p:nvPr/>
        </p:nvPicPr>
        <p:blipFill>
          <a:blip r:embed="rId6">
            <a:alphaModFix/>
          </a:blip>
          <a:stretch>
            <a:fillRect/>
          </a:stretch>
        </p:blipFill>
        <p:spPr>
          <a:xfrm>
            <a:off x="296575" y="2025817"/>
            <a:ext cx="626850" cy="461712"/>
          </a:xfrm>
          <a:prstGeom prst="rect">
            <a:avLst/>
          </a:prstGeom>
          <a:noFill/>
          <a:ln>
            <a:noFill/>
          </a:ln>
        </p:spPr>
      </p:pic>
      <p:sp>
        <p:nvSpPr>
          <p:cNvPr id="131" name="Google Shape;131;g3acec3b179c_3_92"/>
          <p:cNvSpPr txBox="1"/>
          <p:nvPr/>
        </p:nvSpPr>
        <p:spPr>
          <a:xfrm>
            <a:off x="1194500" y="1514625"/>
            <a:ext cx="3206700" cy="3675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285" b="1" dirty="0">
                <a:solidFill>
                  <a:srgbClr val="B45F06"/>
                </a:solidFill>
                <a:latin typeface="Merriweather"/>
                <a:ea typeface="Merriweather"/>
                <a:cs typeface="Merriweather"/>
                <a:sym typeface="Merriweather"/>
              </a:rPr>
              <a:t>1.	</a:t>
            </a:r>
            <a:r>
              <a:rPr lang="en-US" sz="1285" b="1" dirty="0" err="1">
                <a:solidFill>
                  <a:srgbClr val="B45F06"/>
                </a:solidFill>
                <a:latin typeface="Merriweather"/>
                <a:ea typeface="Merriweather"/>
                <a:cs typeface="Merriweather"/>
                <a:sym typeface="Merriweather"/>
              </a:rPr>
              <a:t>Comprensión</a:t>
            </a:r>
            <a:endParaRPr sz="1285" b="1" dirty="0">
              <a:solidFill>
                <a:srgbClr val="B45F06"/>
              </a:solidFill>
              <a:latin typeface="Merriweather"/>
              <a:ea typeface="Merriweather"/>
              <a:cs typeface="Merriweather"/>
              <a:sym typeface="Merriweather"/>
            </a:endParaRPr>
          </a:p>
        </p:txBody>
      </p:sp>
      <p:sp>
        <p:nvSpPr>
          <p:cNvPr id="132" name="Google Shape;132;g3acec3b179c_3_92"/>
          <p:cNvSpPr txBox="1"/>
          <p:nvPr/>
        </p:nvSpPr>
        <p:spPr>
          <a:xfrm>
            <a:off x="923425" y="3355475"/>
            <a:ext cx="34878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50" b="1">
                <a:solidFill>
                  <a:srgbClr val="B45F06"/>
                </a:solidFill>
                <a:latin typeface="Merriweather"/>
                <a:ea typeface="Merriweather"/>
                <a:cs typeface="Merriweather"/>
                <a:sym typeface="Merriweather"/>
              </a:rPr>
              <a:t>3.	Extensión y Validación</a:t>
            </a:r>
            <a:endParaRPr sz="1250" b="1">
              <a:solidFill>
                <a:srgbClr val="B45F06"/>
              </a:solidFill>
              <a:latin typeface="Merriweather"/>
              <a:ea typeface="Merriweather"/>
              <a:cs typeface="Merriweather"/>
              <a:sym typeface="Merriweather"/>
            </a:endParaRPr>
          </a:p>
        </p:txBody>
      </p:sp>
      <p:sp>
        <p:nvSpPr>
          <p:cNvPr id="133" name="Google Shape;133;g3acec3b179c_3_92"/>
          <p:cNvSpPr txBox="1"/>
          <p:nvPr/>
        </p:nvSpPr>
        <p:spPr>
          <a:xfrm>
            <a:off x="1194500" y="1899550"/>
            <a:ext cx="3038100" cy="1031700"/>
          </a:xfrm>
          <a:prstGeom prst="rect">
            <a:avLst/>
          </a:prstGeom>
          <a:noFill/>
          <a:ln>
            <a:noFill/>
          </a:ln>
        </p:spPr>
        <p:txBody>
          <a:bodyPr spcFirstLastPara="1" wrap="square" lIns="83950" tIns="83950" rIns="83950" bIns="83950" anchor="t" anchorCtr="0">
            <a:spAutoFit/>
          </a:bodyPr>
          <a:lstStyle/>
          <a:p>
            <a:pPr marL="0" lvl="0" indent="0" algn="just" rtl="0">
              <a:spcBef>
                <a:spcPts val="0"/>
              </a:spcBef>
              <a:spcAft>
                <a:spcPts val="0"/>
              </a:spcAft>
              <a:buNone/>
            </a:pPr>
            <a:r>
              <a:rPr lang="en-US">
                <a:solidFill>
                  <a:schemeClr val="dk1"/>
                </a:solidFill>
                <a:latin typeface="Calibri"/>
                <a:ea typeface="Calibri"/>
                <a:cs typeface="Calibri"/>
                <a:sym typeface="Calibri"/>
              </a:rPr>
              <a:t>Analizar lo planteado en el paper y entender el contexto desde Blockchain y Predicate Abstractions hasta Solidity y Alloy.</a:t>
            </a:r>
            <a:endParaRPr>
              <a:solidFill>
                <a:schemeClr val="dk1"/>
              </a:solidFill>
              <a:latin typeface="Calibri"/>
              <a:ea typeface="Calibri"/>
              <a:cs typeface="Calibri"/>
              <a:sym typeface="Calibri"/>
            </a:endParaRPr>
          </a:p>
        </p:txBody>
      </p:sp>
      <p:sp>
        <p:nvSpPr>
          <p:cNvPr id="134" name="Google Shape;134;g3acec3b179c_3_92"/>
          <p:cNvSpPr txBox="1"/>
          <p:nvPr/>
        </p:nvSpPr>
        <p:spPr>
          <a:xfrm>
            <a:off x="1194488" y="3672929"/>
            <a:ext cx="3206700" cy="1262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Diseñar e implementar nuevos casos de estudio para evaluar la efectividad, limitaciones y uso de Alloy4PA para detectar errores de lógica de negocio en escenarios no explorados.</a:t>
            </a:r>
            <a:endParaRPr>
              <a:solidFill>
                <a:schemeClr val="dk1"/>
              </a:solidFill>
              <a:latin typeface="Calibri"/>
              <a:ea typeface="Calibri"/>
              <a:cs typeface="Calibri"/>
              <a:sym typeface="Calibri"/>
            </a:endParaRPr>
          </a:p>
        </p:txBody>
      </p:sp>
      <p:sp>
        <p:nvSpPr>
          <p:cNvPr id="135" name="Google Shape;135;g3acec3b179c_3_92"/>
          <p:cNvSpPr txBox="1"/>
          <p:nvPr/>
        </p:nvSpPr>
        <p:spPr>
          <a:xfrm>
            <a:off x="5593000" y="1514625"/>
            <a:ext cx="3380700" cy="367500"/>
          </a:xfrm>
          <a:prstGeom prst="rect">
            <a:avLst/>
          </a:prstGeom>
          <a:noFill/>
          <a:ln>
            <a:noFill/>
          </a:ln>
        </p:spPr>
        <p:txBody>
          <a:bodyPr spcFirstLastPara="1" wrap="square" lIns="83950" tIns="83950" rIns="83950" bIns="83950" anchor="t" anchorCtr="0">
            <a:spAutoFit/>
          </a:bodyPr>
          <a:lstStyle/>
          <a:p>
            <a:pPr marL="0" marR="0" lvl="0" indent="0" algn="l" rtl="0">
              <a:lnSpc>
                <a:spcPct val="100000"/>
              </a:lnSpc>
              <a:spcBef>
                <a:spcPts val="0"/>
              </a:spcBef>
              <a:spcAft>
                <a:spcPts val="0"/>
              </a:spcAft>
              <a:buNone/>
            </a:pPr>
            <a:r>
              <a:rPr lang="en-US" sz="1285" b="1">
                <a:solidFill>
                  <a:srgbClr val="B45F06"/>
                </a:solidFill>
                <a:latin typeface="Merriweather"/>
                <a:ea typeface="Merriweather"/>
                <a:cs typeface="Merriweather"/>
                <a:sym typeface="Merriweather"/>
              </a:rPr>
              <a:t>2.	Reproducción y Verificación</a:t>
            </a:r>
            <a:endParaRPr sz="1285" b="1">
              <a:solidFill>
                <a:srgbClr val="B45F06"/>
              </a:solidFill>
              <a:latin typeface="Merriweather"/>
              <a:ea typeface="Merriweather"/>
              <a:cs typeface="Merriweather"/>
              <a:sym typeface="Merriweather"/>
            </a:endParaRPr>
          </a:p>
        </p:txBody>
      </p:sp>
      <p:sp>
        <p:nvSpPr>
          <p:cNvPr id="136" name="Google Shape;136;g3acec3b179c_3_92"/>
          <p:cNvSpPr txBox="1"/>
          <p:nvPr/>
        </p:nvSpPr>
        <p:spPr>
          <a:xfrm>
            <a:off x="5670350" y="1881400"/>
            <a:ext cx="3303300" cy="1031700"/>
          </a:xfrm>
          <a:prstGeom prst="rect">
            <a:avLst/>
          </a:prstGeom>
          <a:noFill/>
          <a:ln>
            <a:noFill/>
          </a:ln>
        </p:spPr>
        <p:txBody>
          <a:bodyPr spcFirstLastPara="1" wrap="square" lIns="83950" tIns="83950" rIns="83950" bIns="83950" anchor="t" anchorCtr="0">
            <a:spAutoFit/>
          </a:bodyPr>
          <a:lstStyle/>
          <a:p>
            <a:pPr marL="0" marR="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Replicar y documentar sistemáticamente los experimentos del paper original, en diferentes entornos, usando Alloy4PA para verificar la consistencia de sus hallazgos. </a:t>
            </a:r>
            <a:endParaRPr>
              <a:solidFill>
                <a:schemeClr val="dk1"/>
              </a:solidFill>
              <a:latin typeface="Calibri"/>
              <a:ea typeface="Calibri"/>
              <a:cs typeface="Calibri"/>
              <a:sym typeface="Calibri"/>
            </a:endParaRPr>
          </a:p>
        </p:txBody>
      </p:sp>
      <p:sp>
        <p:nvSpPr>
          <p:cNvPr id="137" name="Google Shape;137;g3acec3b179c_3_92"/>
          <p:cNvSpPr txBox="1"/>
          <p:nvPr/>
        </p:nvSpPr>
        <p:spPr>
          <a:xfrm>
            <a:off x="5670350" y="3323975"/>
            <a:ext cx="3303300" cy="3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50" b="1">
                <a:solidFill>
                  <a:srgbClr val="B45F06"/>
                </a:solidFill>
                <a:latin typeface="Merriweather"/>
                <a:ea typeface="Merriweather"/>
                <a:cs typeface="Merriweather"/>
                <a:sym typeface="Merriweather"/>
              </a:rPr>
              <a:t>4.	Análisis y Discusión</a:t>
            </a:r>
            <a:endParaRPr sz="1250" b="1">
              <a:solidFill>
                <a:srgbClr val="B45F06"/>
              </a:solidFill>
              <a:latin typeface="Merriweather"/>
              <a:ea typeface="Merriweather"/>
              <a:cs typeface="Merriweather"/>
              <a:sym typeface="Merriweather"/>
            </a:endParaRPr>
          </a:p>
        </p:txBody>
      </p:sp>
      <p:sp>
        <p:nvSpPr>
          <p:cNvPr id="138" name="Google Shape;138;g3acec3b179c_3_92"/>
          <p:cNvSpPr txBox="1"/>
          <p:nvPr/>
        </p:nvSpPr>
        <p:spPr>
          <a:xfrm>
            <a:off x="5670350" y="3693025"/>
            <a:ext cx="3303300" cy="1046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US">
                <a:solidFill>
                  <a:schemeClr val="dk1"/>
                </a:solidFill>
                <a:latin typeface="Calibri"/>
                <a:ea typeface="Calibri"/>
                <a:cs typeface="Calibri"/>
                <a:sym typeface="Calibri"/>
              </a:rPr>
              <a:t>Discutir la efectividad, limitaciones y usabilidad de Alloy4PA para detectar errores de lógica de negocio en escenarios prácticos.</a:t>
            </a:r>
            <a:endParaRPr>
              <a:solidFill>
                <a:schemeClr val="dk1"/>
              </a:solidFill>
              <a:latin typeface="Calibri"/>
              <a:ea typeface="Calibri"/>
              <a:cs typeface="Calibri"/>
              <a:sym typeface="Calibri"/>
            </a:endParaRPr>
          </a:p>
        </p:txBody>
      </p:sp>
      <p:sp>
        <p:nvSpPr>
          <p:cNvPr id="139" name="Google Shape;139;g3acec3b179c_3_92"/>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acec3b179c_3_134"/>
          <p:cNvSpPr txBox="1"/>
          <p:nvPr/>
        </p:nvSpPr>
        <p:spPr>
          <a:xfrm>
            <a:off x="-50" y="-28847"/>
            <a:ext cx="9144000" cy="1092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b="1" u="sng">
                <a:solidFill>
                  <a:schemeClr val="dk1"/>
                </a:solidFill>
                <a:latin typeface="Oswald"/>
                <a:ea typeface="Oswald"/>
                <a:cs typeface="Oswald"/>
                <a:sym typeface="Oswald"/>
              </a:rPr>
              <a:t>Fundamentos</a:t>
            </a:r>
            <a:endParaRPr sz="3100" b="1" u="sng">
              <a:solidFill>
                <a:schemeClr val="dk1"/>
              </a:solidFill>
              <a:latin typeface="Oswald"/>
              <a:ea typeface="Oswald"/>
              <a:cs typeface="Oswald"/>
              <a:sym typeface="Oswald"/>
            </a:endParaRPr>
          </a:p>
          <a:p>
            <a:pPr marL="0" lvl="0" indent="0" algn="ctr" rtl="0">
              <a:spcBef>
                <a:spcPts val="0"/>
              </a:spcBef>
              <a:spcAft>
                <a:spcPts val="0"/>
              </a:spcAft>
              <a:buNone/>
            </a:pPr>
            <a:r>
              <a:rPr lang="en-US" sz="2800">
                <a:solidFill>
                  <a:schemeClr val="dk1"/>
                </a:solidFill>
                <a:latin typeface="Merriweather ExtraBold"/>
                <a:ea typeface="Merriweather ExtraBold"/>
                <a:cs typeface="Merriweather ExtraBold"/>
                <a:sym typeface="Merriweather ExtraBold"/>
              </a:rPr>
              <a:t>Nuestro </a:t>
            </a:r>
            <a:r>
              <a:rPr lang="en-US" sz="2800">
                <a:solidFill>
                  <a:srgbClr val="3D85C6"/>
                </a:solidFill>
                <a:latin typeface="Merriweather ExtraBold"/>
                <a:ea typeface="Merriweather ExtraBold"/>
                <a:cs typeface="Merriweather ExtraBold"/>
                <a:sym typeface="Merriweather ExtraBold"/>
              </a:rPr>
              <a:t>Ecosistema </a:t>
            </a:r>
            <a:r>
              <a:rPr lang="en-US" sz="2800">
                <a:solidFill>
                  <a:schemeClr val="dk1"/>
                </a:solidFill>
                <a:latin typeface="Merriweather ExtraBold"/>
                <a:ea typeface="Merriweather ExtraBold"/>
                <a:cs typeface="Merriweather ExtraBold"/>
                <a:sym typeface="Merriweather ExtraBold"/>
              </a:rPr>
              <a:t>Técnico</a:t>
            </a:r>
            <a:endParaRPr sz="2800">
              <a:solidFill>
                <a:schemeClr val="dk1"/>
              </a:solidFill>
              <a:latin typeface="Merriweather ExtraBold"/>
              <a:ea typeface="Merriweather ExtraBold"/>
              <a:cs typeface="Merriweather ExtraBold"/>
              <a:sym typeface="Merriweather ExtraBold"/>
            </a:endParaRPr>
          </a:p>
        </p:txBody>
      </p:sp>
      <p:sp>
        <p:nvSpPr>
          <p:cNvPr id="145" name="Google Shape;145;g3acec3b179c_3_134"/>
          <p:cNvSpPr txBox="1"/>
          <p:nvPr/>
        </p:nvSpPr>
        <p:spPr>
          <a:xfrm>
            <a:off x="79773" y="1207626"/>
            <a:ext cx="1861800" cy="4158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600" b="1">
                <a:solidFill>
                  <a:schemeClr val="dk1"/>
                </a:solidFill>
                <a:latin typeface="Merriweather"/>
                <a:ea typeface="Merriweather"/>
                <a:cs typeface="Merriweather"/>
                <a:sym typeface="Merriweather"/>
              </a:rPr>
              <a:t>Bases</a:t>
            </a:r>
            <a:endParaRPr sz="1600" b="1">
              <a:solidFill>
                <a:schemeClr val="dk1"/>
              </a:solidFill>
              <a:latin typeface="Merriweather"/>
              <a:ea typeface="Merriweather"/>
              <a:cs typeface="Merriweather"/>
              <a:sym typeface="Merriweather"/>
            </a:endParaRPr>
          </a:p>
        </p:txBody>
      </p:sp>
      <p:sp>
        <p:nvSpPr>
          <p:cNvPr id="146" name="Google Shape;146;g3acec3b179c_3_134"/>
          <p:cNvSpPr txBox="1"/>
          <p:nvPr/>
        </p:nvSpPr>
        <p:spPr>
          <a:xfrm>
            <a:off x="89297" y="3125746"/>
            <a:ext cx="2693100" cy="4158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600" b="1">
                <a:solidFill>
                  <a:schemeClr val="dk1"/>
                </a:solidFill>
                <a:latin typeface="Merriweather"/>
                <a:ea typeface="Merriweather"/>
                <a:cs typeface="Merriweather"/>
                <a:sym typeface="Merriweather"/>
              </a:rPr>
              <a:t>Herramientas y Técnicas</a:t>
            </a:r>
            <a:endParaRPr sz="1285" b="1">
              <a:solidFill>
                <a:srgbClr val="B45F06"/>
              </a:solidFill>
              <a:latin typeface="Merriweather"/>
              <a:ea typeface="Merriweather"/>
              <a:cs typeface="Merriweather"/>
              <a:sym typeface="Merriweather"/>
            </a:endParaRPr>
          </a:p>
        </p:txBody>
      </p:sp>
      <p:sp>
        <p:nvSpPr>
          <p:cNvPr id="147" name="Google Shape;147;g3acec3b179c_3_134"/>
          <p:cNvSpPr txBox="1"/>
          <p:nvPr/>
        </p:nvSpPr>
        <p:spPr>
          <a:xfrm>
            <a:off x="3391626" y="1127285"/>
            <a:ext cx="1861800" cy="3852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b="1">
                <a:solidFill>
                  <a:schemeClr val="dk1"/>
                </a:solidFill>
                <a:latin typeface="Merriweather"/>
                <a:ea typeface="Merriweather"/>
                <a:cs typeface="Merriweather"/>
                <a:sym typeface="Merriweather"/>
              </a:rPr>
              <a:t>Blockchain</a:t>
            </a:r>
            <a:endParaRPr b="1">
              <a:solidFill>
                <a:schemeClr val="dk1"/>
              </a:solidFill>
              <a:latin typeface="Merriweather"/>
              <a:ea typeface="Merriweather"/>
              <a:cs typeface="Merriweather"/>
              <a:sym typeface="Merriweather"/>
            </a:endParaRPr>
          </a:p>
        </p:txBody>
      </p:sp>
      <p:sp>
        <p:nvSpPr>
          <p:cNvPr id="148" name="Google Shape;148;g3acec3b179c_3_134"/>
          <p:cNvSpPr txBox="1"/>
          <p:nvPr/>
        </p:nvSpPr>
        <p:spPr>
          <a:xfrm>
            <a:off x="4281755" y="2163182"/>
            <a:ext cx="1861800" cy="3852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b="1">
                <a:solidFill>
                  <a:schemeClr val="dk1"/>
                </a:solidFill>
                <a:latin typeface="Merriweather"/>
                <a:ea typeface="Merriweather"/>
                <a:cs typeface="Merriweather"/>
                <a:sym typeface="Merriweather"/>
              </a:rPr>
              <a:t>Smart Contracts</a:t>
            </a:r>
            <a:endParaRPr b="1">
              <a:solidFill>
                <a:schemeClr val="dk1"/>
              </a:solidFill>
              <a:latin typeface="Merriweather"/>
              <a:ea typeface="Merriweather"/>
              <a:cs typeface="Merriweather"/>
              <a:sym typeface="Merriweather"/>
            </a:endParaRPr>
          </a:p>
        </p:txBody>
      </p:sp>
      <p:sp>
        <p:nvSpPr>
          <p:cNvPr id="149" name="Google Shape;149;g3acec3b179c_3_134"/>
          <p:cNvSpPr txBox="1"/>
          <p:nvPr/>
        </p:nvSpPr>
        <p:spPr>
          <a:xfrm>
            <a:off x="834757" y="3887994"/>
            <a:ext cx="896400" cy="3852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b="1">
                <a:solidFill>
                  <a:schemeClr val="dk1"/>
                </a:solidFill>
                <a:latin typeface="Merriweather"/>
                <a:ea typeface="Merriweather"/>
                <a:cs typeface="Merriweather"/>
                <a:sym typeface="Merriweather"/>
              </a:rPr>
              <a:t>Solidity</a:t>
            </a:r>
            <a:endParaRPr b="1">
              <a:solidFill>
                <a:schemeClr val="dk1"/>
              </a:solidFill>
              <a:latin typeface="Merriweather"/>
              <a:ea typeface="Merriweather"/>
              <a:cs typeface="Merriweather"/>
              <a:sym typeface="Merriweather"/>
            </a:endParaRPr>
          </a:p>
        </p:txBody>
      </p:sp>
      <p:sp>
        <p:nvSpPr>
          <p:cNvPr id="150" name="Google Shape;150;g3acec3b179c_3_134"/>
          <p:cNvSpPr txBox="1"/>
          <p:nvPr/>
        </p:nvSpPr>
        <p:spPr>
          <a:xfrm>
            <a:off x="6535300" y="3650433"/>
            <a:ext cx="2292000" cy="3852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b="1">
                <a:solidFill>
                  <a:schemeClr val="dk1"/>
                </a:solidFill>
                <a:latin typeface="Merriweather"/>
                <a:ea typeface="Merriweather"/>
                <a:cs typeface="Merriweather"/>
                <a:sym typeface="Merriweather"/>
              </a:rPr>
              <a:t>Predicate Abstractions</a:t>
            </a:r>
            <a:endParaRPr b="1">
              <a:solidFill>
                <a:schemeClr val="dk1"/>
              </a:solidFill>
              <a:latin typeface="Merriweather"/>
              <a:ea typeface="Merriweather"/>
              <a:cs typeface="Merriweather"/>
              <a:sym typeface="Merriweather"/>
            </a:endParaRPr>
          </a:p>
        </p:txBody>
      </p:sp>
      <p:sp>
        <p:nvSpPr>
          <p:cNvPr id="151" name="Google Shape;151;g3acec3b179c_3_134"/>
          <p:cNvSpPr txBox="1"/>
          <p:nvPr/>
        </p:nvSpPr>
        <p:spPr>
          <a:xfrm>
            <a:off x="6195886" y="2004480"/>
            <a:ext cx="1067700" cy="3234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000" b="1">
                <a:solidFill>
                  <a:srgbClr val="C36212"/>
                </a:solidFill>
                <a:latin typeface="Merriweather"/>
                <a:ea typeface="Merriweather"/>
                <a:cs typeface="Merriweather"/>
                <a:sym typeface="Merriweather"/>
              </a:rPr>
              <a:t>Corren sobre</a:t>
            </a:r>
            <a:endParaRPr sz="1000" b="1">
              <a:solidFill>
                <a:srgbClr val="C36212"/>
              </a:solidFill>
              <a:latin typeface="Merriweather"/>
              <a:ea typeface="Merriweather"/>
              <a:cs typeface="Merriweather"/>
              <a:sym typeface="Merriweather"/>
            </a:endParaRPr>
          </a:p>
        </p:txBody>
      </p:sp>
      <p:sp>
        <p:nvSpPr>
          <p:cNvPr id="152" name="Google Shape;152;g3acec3b179c_3_134"/>
          <p:cNvSpPr txBox="1"/>
          <p:nvPr/>
        </p:nvSpPr>
        <p:spPr>
          <a:xfrm>
            <a:off x="108191" y="3457471"/>
            <a:ext cx="2109000" cy="3234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000" b="1">
                <a:solidFill>
                  <a:schemeClr val="dk1"/>
                </a:solidFill>
                <a:latin typeface="Merriweather"/>
                <a:ea typeface="Merriweather"/>
                <a:cs typeface="Merriweather"/>
                <a:sym typeface="Merriweather"/>
              </a:rPr>
              <a:t>Creación</a:t>
            </a:r>
            <a:endParaRPr sz="1000" b="1">
              <a:solidFill>
                <a:schemeClr val="dk1"/>
              </a:solidFill>
              <a:latin typeface="Merriweather"/>
              <a:ea typeface="Merriweather"/>
              <a:cs typeface="Merriweather"/>
              <a:sym typeface="Merriweather"/>
            </a:endParaRPr>
          </a:p>
        </p:txBody>
      </p:sp>
      <p:sp>
        <p:nvSpPr>
          <p:cNvPr id="153" name="Google Shape;153;g3acec3b179c_3_134"/>
          <p:cNvSpPr txBox="1"/>
          <p:nvPr/>
        </p:nvSpPr>
        <p:spPr>
          <a:xfrm>
            <a:off x="3532305" y="3255258"/>
            <a:ext cx="1666800" cy="323400"/>
          </a:xfrm>
          <a:prstGeom prst="rect">
            <a:avLst/>
          </a:prstGeom>
          <a:noFill/>
          <a:ln>
            <a:noFill/>
          </a:ln>
        </p:spPr>
        <p:txBody>
          <a:bodyPr spcFirstLastPara="1" wrap="square" lIns="83950" tIns="83950" rIns="83950" bIns="83950" anchor="t" anchorCtr="0">
            <a:spAutoFit/>
          </a:bodyPr>
          <a:lstStyle/>
          <a:p>
            <a:pPr marL="0" marR="0" lvl="0" indent="0" algn="l" rtl="0">
              <a:lnSpc>
                <a:spcPct val="100000"/>
              </a:lnSpc>
              <a:spcBef>
                <a:spcPts val="0"/>
              </a:spcBef>
              <a:spcAft>
                <a:spcPts val="0"/>
              </a:spcAft>
              <a:buNone/>
            </a:pPr>
            <a:r>
              <a:rPr lang="en-US" sz="1000" b="1">
                <a:solidFill>
                  <a:schemeClr val="dk1"/>
                </a:solidFill>
                <a:latin typeface="Merriweather"/>
                <a:ea typeface="Merriweather"/>
                <a:cs typeface="Merriweather"/>
                <a:sym typeface="Merriweather"/>
              </a:rPr>
              <a:t>Análisis y Verificación</a:t>
            </a:r>
            <a:endParaRPr sz="1000" b="1">
              <a:solidFill>
                <a:schemeClr val="dk1"/>
              </a:solidFill>
              <a:latin typeface="Merriweather"/>
              <a:ea typeface="Merriweather"/>
              <a:cs typeface="Merriweather"/>
              <a:sym typeface="Merriweather"/>
            </a:endParaRPr>
          </a:p>
        </p:txBody>
      </p:sp>
      <p:sp>
        <p:nvSpPr>
          <p:cNvPr id="154" name="Google Shape;154;g3acec3b179c_3_134"/>
          <p:cNvSpPr txBox="1"/>
          <p:nvPr/>
        </p:nvSpPr>
        <p:spPr>
          <a:xfrm>
            <a:off x="6195879" y="3193221"/>
            <a:ext cx="2292000" cy="3234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1000" b="1">
                <a:solidFill>
                  <a:srgbClr val="CD6813"/>
                </a:solidFill>
                <a:latin typeface="Merriweather"/>
                <a:ea typeface="Merriweather"/>
                <a:cs typeface="Merriweather"/>
                <a:sym typeface="Merriweather"/>
              </a:rPr>
              <a:t>Usados para análisis y validación</a:t>
            </a:r>
            <a:endParaRPr sz="1000" b="1">
              <a:solidFill>
                <a:srgbClr val="CD6813"/>
              </a:solidFill>
              <a:latin typeface="Merriweather"/>
              <a:ea typeface="Merriweather"/>
              <a:cs typeface="Merriweather"/>
              <a:sym typeface="Merriweather"/>
            </a:endParaRPr>
          </a:p>
        </p:txBody>
      </p:sp>
      <p:sp>
        <p:nvSpPr>
          <p:cNvPr id="155" name="Google Shape;155;g3acec3b179c_3_134"/>
          <p:cNvSpPr txBox="1"/>
          <p:nvPr/>
        </p:nvSpPr>
        <p:spPr>
          <a:xfrm>
            <a:off x="3405700" y="1358671"/>
            <a:ext cx="5694000" cy="7236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900" b="1">
                <a:solidFill>
                  <a:schemeClr val="dk1"/>
                </a:solidFill>
                <a:latin typeface="Merriweather"/>
                <a:ea typeface="Merriweather"/>
                <a:cs typeface="Merriweather"/>
                <a:sym typeface="Merriweather"/>
              </a:rPr>
              <a:t>Una cadena inmutable de bloques que funciona como una base de datos compartida con un histórico irrefutable de información. Su propiedad clave es que la información de un bloque solo puede ser modificada alterando todos los bloques posteriores, lo cual la vuelve prácticamente inmutable.</a:t>
            </a:r>
            <a:endParaRPr sz="900" b="1">
              <a:solidFill>
                <a:schemeClr val="dk1"/>
              </a:solidFill>
              <a:latin typeface="Merriweather"/>
              <a:ea typeface="Merriweather"/>
              <a:cs typeface="Merriweather"/>
              <a:sym typeface="Merriweather"/>
            </a:endParaRPr>
          </a:p>
        </p:txBody>
      </p:sp>
      <p:sp>
        <p:nvSpPr>
          <p:cNvPr id="156" name="Google Shape;156;g3acec3b179c_3_134"/>
          <p:cNvSpPr txBox="1"/>
          <p:nvPr/>
        </p:nvSpPr>
        <p:spPr>
          <a:xfrm>
            <a:off x="4281757" y="2390400"/>
            <a:ext cx="4478100" cy="5853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sz="900" b="1">
                <a:solidFill>
                  <a:schemeClr val="dk1"/>
                </a:solidFill>
                <a:latin typeface="Merriweather"/>
                <a:ea typeface="Merriweather"/>
                <a:cs typeface="Merriweather"/>
                <a:sym typeface="Merriweather"/>
              </a:rPr>
              <a:t>Programas que se ejecutan sobre Blockchain y administran activos de gran valor. Permiten establecer acuerdos confiables con menor intervención de intermediarios, pero heredan la inmutabilidad de la plataforma. </a:t>
            </a:r>
            <a:endParaRPr sz="900" b="1">
              <a:solidFill>
                <a:schemeClr val="dk1"/>
              </a:solidFill>
              <a:latin typeface="Merriweather"/>
              <a:ea typeface="Merriweather"/>
              <a:cs typeface="Merriweather"/>
              <a:sym typeface="Merriweather"/>
            </a:endParaRPr>
          </a:p>
        </p:txBody>
      </p:sp>
      <p:sp>
        <p:nvSpPr>
          <p:cNvPr id="157" name="Google Shape;157;g3acec3b179c_3_134"/>
          <p:cNvSpPr txBox="1"/>
          <p:nvPr/>
        </p:nvSpPr>
        <p:spPr>
          <a:xfrm>
            <a:off x="825339" y="4143943"/>
            <a:ext cx="19704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900" b="1">
                <a:solidFill>
                  <a:schemeClr val="dk1"/>
                </a:solidFill>
                <a:latin typeface="Merriweather"/>
                <a:ea typeface="Merriweather"/>
                <a:cs typeface="Merriweather"/>
                <a:sym typeface="Merriweather"/>
              </a:rPr>
              <a:t>El lenguaje de programación más utilizado para implementar Smart Contracts, diseñado para la red Ethereum y convertido en el estándar del ecosistema.</a:t>
            </a:r>
            <a:endParaRPr sz="900" b="1">
              <a:solidFill>
                <a:schemeClr val="dk1"/>
              </a:solidFill>
              <a:latin typeface="Merriweather"/>
              <a:ea typeface="Merriweather"/>
              <a:cs typeface="Merriweather"/>
              <a:sym typeface="Merriweather"/>
            </a:endParaRPr>
          </a:p>
        </p:txBody>
      </p:sp>
      <p:sp>
        <p:nvSpPr>
          <p:cNvPr id="158" name="Google Shape;158;g3acec3b179c_3_134"/>
          <p:cNvSpPr txBox="1"/>
          <p:nvPr/>
        </p:nvSpPr>
        <p:spPr>
          <a:xfrm>
            <a:off x="3886951" y="4005221"/>
            <a:ext cx="1970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900" b="1">
                <a:solidFill>
                  <a:schemeClr val="dk1"/>
                </a:solidFill>
                <a:latin typeface="Merriweather"/>
                <a:ea typeface="Merriweather"/>
                <a:cs typeface="Merriweather"/>
                <a:sym typeface="Merriweather"/>
              </a:rPr>
              <a:t>Lenguaje y analizador para modelado y verificación. Permite especificar sistemas y verificar automáticamente si dichas especificaciones cumplen propiedades esperadas. </a:t>
            </a:r>
            <a:endParaRPr sz="900" b="1">
              <a:solidFill>
                <a:schemeClr val="dk1"/>
              </a:solidFill>
              <a:latin typeface="Merriweather"/>
              <a:ea typeface="Merriweather"/>
              <a:cs typeface="Merriweather"/>
              <a:sym typeface="Merriweather"/>
            </a:endParaRPr>
          </a:p>
        </p:txBody>
      </p:sp>
      <p:sp>
        <p:nvSpPr>
          <p:cNvPr id="159" name="Google Shape;159;g3acec3b179c_3_134"/>
          <p:cNvSpPr txBox="1"/>
          <p:nvPr/>
        </p:nvSpPr>
        <p:spPr>
          <a:xfrm>
            <a:off x="6545776" y="3967111"/>
            <a:ext cx="25539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900" b="1">
                <a:solidFill>
                  <a:schemeClr val="dk1"/>
                </a:solidFill>
                <a:latin typeface="Merriweather"/>
                <a:ea typeface="Merriweather"/>
                <a:cs typeface="Merriweather"/>
                <a:sym typeface="Merriweather"/>
              </a:rPr>
              <a:t>Técnica para reducir la complejidad de un contrato a un conjunto de propiedades lógicas (predicados). El resultado es un sistema de nodos (estados) y  transiciones (funciones) que se puede utilizar para  a analizar contratos.</a:t>
            </a:r>
            <a:endParaRPr sz="900" b="1">
              <a:solidFill>
                <a:schemeClr val="dk1"/>
              </a:solidFill>
              <a:latin typeface="Merriweather"/>
              <a:ea typeface="Merriweather"/>
              <a:cs typeface="Merriweather"/>
              <a:sym typeface="Merriweather"/>
            </a:endParaRPr>
          </a:p>
        </p:txBody>
      </p:sp>
      <p:cxnSp>
        <p:nvCxnSpPr>
          <p:cNvPr id="160" name="Google Shape;160;g3acec3b179c_3_134"/>
          <p:cNvCxnSpPr/>
          <p:nvPr/>
        </p:nvCxnSpPr>
        <p:spPr>
          <a:xfrm rot="10800000" flipH="1">
            <a:off x="175900" y="3059146"/>
            <a:ext cx="8830500" cy="9900"/>
          </a:xfrm>
          <a:prstGeom prst="straightConnector1">
            <a:avLst/>
          </a:prstGeom>
          <a:noFill/>
          <a:ln w="9525" cap="flat" cmpd="sng">
            <a:solidFill>
              <a:srgbClr val="3D85C6"/>
            </a:solidFill>
            <a:prstDash val="solid"/>
            <a:round/>
            <a:headEnd type="none" w="med" len="med"/>
            <a:tailEnd type="none" w="med" len="med"/>
          </a:ln>
        </p:spPr>
      </p:cxnSp>
      <p:cxnSp>
        <p:nvCxnSpPr>
          <p:cNvPr id="161" name="Google Shape;161;g3acec3b179c_3_134"/>
          <p:cNvCxnSpPr/>
          <p:nvPr/>
        </p:nvCxnSpPr>
        <p:spPr>
          <a:xfrm rot="10800000" flipH="1">
            <a:off x="165975" y="1124421"/>
            <a:ext cx="8830500" cy="29700"/>
          </a:xfrm>
          <a:prstGeom prst="straightConnector1">
            <a:avLst/>
          </a:prstGeom>
          <a:noFill/>
          <a:ln w="9525" cap="flat" cmpd="sng">
            <a:solidFill>
              <a:srgbClr val="3D85C6"/>
            </a:solidFill>
            <a:prstDash val="solid"/>
            <a:round/>
            <a:headEnd type="none" w="med" len="med"/>
            <a:tailEnd type="none" w="med" len="med"/>
          </a:ln>
        </p:spPr>
      </p:cxnSp>
      <p:pic>
        <p:nvPicPr>
          <p:cNvPr id="162" name="Google Shape;162;g3acec3b179c_3_134"/>
          <p:cNvPicPr preferRelativeResize="0"/>
          <p:nvPr/>
        </p:nvPicPr>
        <p:blipFill>
          <a:blip r:embed="rId3">
            <a:alphaModFix/>
          </a:blip>
          <a:stretch>
            <a:fillRect/>
          </a:stretch>
        </p:blipFill>
        <p:spPr>
          <a:xfrm>
            <a:off x="2622126" y="1207624"/>
            <a:ext cx="793500" cy="793470"/>
          </a:xfrm>
          <a:prstGeom prst="rect">
            <a:avLst/>
          </a:prstGeom>
          <a:noFill/>
          <a:ln>
            <a:noFill/>
          </a:ln>
        </p:spPr>
      </p:pic>
      <p:pic>
        <p:nvPicPr>
          <p:cNvPr id="163" name="Google Shape;163;g3acec3b179c_3_134"/>
          <p:cNvPicPr preferRelativeResize="0"/>
          <p:nvPr/>
        </p:nvPicPr>
        <p:blipFill>
          <a:blip r:embed="rId4">
            <a:alphaModFix/>
          </a:blip>
          <a:stretch>
            <a:fillRect/>
          </a:stretch>
        </p:blipFill>
        <p:spPr>
          <a:xfrm>
            <a:off x="3498174" y="2108869"/>
            <a:ext cx="793500" cy="808327"/>
          </a:xfrm>
          <a:prstGeom prst="rect">
            <a:avLst/>
          </a:prstGeom>
          <a:noFill/>
          <a:ln>
            <a:noFill/>
          </a:ln>
        </p:spPr>
      </p:pic>
      <p:pic>
        <p:nvPicPr>
          <p:cNvPr id="164" name="Google Shape;164;g3acec3b179c_3_134"/>
          <p:cNvPicPr preferRelativeResize="0"/>
          <p:nvPr/>
        </p:nvPicPr>
        <p:blipFill>
          <a:blip r:embed="rId5">
            <a:alphaModFix/>
          </a:blip>
          <a:stretch>
            <a:fillRect/>
          </a:stretch>
        </p:blipFill>
        <p:spPr>
          <a:xfrm>
            <a:off x="67314" y="3977294"/>
            <a:ext cx="847309" cy="851400"/>
          </a:xfrm>
          <a:prstGeom prst="rect">
            <a:avLst/>
          </a:prstGeom>
          <a:noFill/>
          <a:ln>
            <a:noFill/>
          </a:ln>
        </p:spPr>
      </p:pic>
      <p:cxnSp>
        <p:nvCxnSpPr>
          <p:cNvPr id="165" name="Google Shape;165;g3acec3b179c_3_134"/>
          <p:cNvCxnSpPr>
            <a:stCxn id="149" idx="3"/>
            <a:endCxn id="163" idx="1"/>
          </p:cNvCxnSpPr>
          <p:nvPr/>
        </p:nvCxnSpPr>
        <p:spPr>
          <a:xfrm rot="10800000" flipH="1">
            <a:off x="1731157" y="2513094"/>
            <a:ext cx="1767000" cy="1567500"/>
          </a:xfrm>
          <a:prstGeom prst="curvedConnector3">
            <a:avLst>
              <a:gd name="adj1" fmla="val 72573"/>
            </a:avLst>
          </a:prstGeom>
          <a:noFill/>
          <a:ln w="9525" cap="flat" cmpd="sng">
            <a:solidFill>
              <a:srgbClr val="CD6813"/>
            </a:solidFill>
            <a:prstDash val="solid"/>
            <a:round/>
            <a:headEnd type="none" w="med" len="med"/>
            <a:tailEnd type="none" w="med" len="med"/>
          </a:ln>
        </p:spPr>
      </p:cxnSp>
      <p:cxnSp>
        <p:nvCxnSpPr>
          <p:cNvPr id="166" name="Google Shape;166;g3acec3b179c_3_134"/>
          <p:cNvCxnSpPr/>
          <p:nvPr/>
        </p:nvCxnSpPr>
        <p:spPr>
          <a:xfrm rot="10800000">
            <a:off x="5737091" y="2891059"/>
            <a:ext cx="17100" cy="165300"/>
          </a:xfrm>
          <a:prstGeom prst="straightConnector1">
            <a:avLst/>
          </a:prstGeom>
          <a:noFill/>
          <a:ln w="9525" cap="flat" cmpd="sng">
            <a:solidFill>
              <a:srgbClr val="C36212"/>
            </a:solidFill>
            <a:prstDash val="solid"/>
            <a:round/>
            <a:headEnd type="none" w="med" len="med"/>
            <a:tailEnd type="triangle" w="med" len="med"/>
          </a:ln>
        </p:spPr>
      </p:cxnSp>
      <p:cxnSp>
        <p:nvCxnSpPr>
          <p:cNvPr id="167" name="Google Shape;167;g3acec3b179c_3_134"/>
          <p:cNvCxnSpPr/>
          <p:nvPr/>
        </p:nvCxnSpPr>
        <p:spPr>
          <a:xfrm rot="10800000" flipH="1">
            <a:off x="2986514" y="3678370"/>
            <a:ext cx="3600" cy="1364100"/>
          </a:xfrm>
          <a:prstGeom prst="straightConnector1">
            <a:avLst/>
          </a:prstGeom>
          <a:noFill/>
          <a:ln w="9525" cap="flat" cmpd="sng">
            <a:solidFill>
              <a:srgbClr val="3D85C6"/>
            </a:solidFill>
            <a:prstDash val="solid"/>
            <a:round/>
            <a:headEnd type="none" w="med" len="med"/>
            <a:tailEnd type="none" w="med" len="med"/>
          </a:ln>
        </p:spPr>
      </p:cxnSp>
      <p:sp>
        <p:nvSpPr>
          <p:cNvPr id="168" name="Google Shape;168;g3acec3b179c_3_134"/>
          <p:cNvSpPr txBox="1"/>
          <p:nvPr/>
        </p:nvSpPr>
        <p:spPr>
          <a:xfrm>
            <a:off x="2159299" y="2678038"/>
            <a:ext cx="1176900" cy="323400"/>
          </a:xfrm>
          <a:prstGeom prst="rect">
            <a:avLst/>
          </a:prstGeom>
          <a:noFill/>
          <a:ln>
            <a:noFill/>
          </a:ln>
        </p:spPr>
        <p:txBody>
          <a:bodyPr spcFirstLastPara="1" wrap="square" lIns="83950" tIns="83950" rIns="83950" bIns="83950" anchor="t" anchorCtr="0">
            <a:spAutoFit/>
          </a:bodyPr>
          <a:lstStyle/>
          <a:p>
            <a:pPr marL="0" marR="0" lvl="0" indent="0" algn="l" rtl="0">
              <a:lnSpc>
                <a:spcPct val="100000"/>
              </a:lnSpc>
              <a:spcBef>
                <a:spcPts val="0"/>
              </a:spcBef>
              <a:spcAft>
                <a:spcPts val="0"/>
              </a:spcAft>
              <a:buNone/>
            </a:pPr>
            <a:r>
              <a:rPr lang="en-US" sz="1000" b="1">
                <a:solidFill>
                  <a:srgbClr val="CD6813"/>
                </a:solidFill>
                <a:latin typeface="Merriweather"/>
                <a:ea typeface="Merriweather"/>
                <a:cs typeface="Merriweather"/>
                <a:sym typeface="Merriweather"/>
              </a:rPr>
              <a:t>Lenguaje para</a:t>
            </a:r>
            <a:endParaRPr sz="1000" b="1">
              <a:solidFill>
                <a:srgbClr val="CD6813"/>
              </a:solidFill>
              <a:latin typeface="Merriweather"/>
              <a:ea typeface="Merriweather"/>
              <a:cs typeface="Merriweather"/>
              <a:sym typeface="Merriweather"/>
            </a:endParaRPr>
          </a:p>
        </p:txBody>
      </p:sp>
      <p:cxnSp>
        <p:nvCxnSpPr>
          <p:cNvPr id="169" name="Google Shape;169;g3acec3b179c_3_134"/>
          <p:cNvCxnSpPr>
            <a:endCxn id="155" idx="2"/>
          </p:cNvCxnSpPr>
          <p:nvPr/>
        </p:nvCxnSpPr>
        <p:spPr>
          <a:xfrm rot="10800000" flipH="1">
            <a:off x="5873200" y="2082271"/>
            <a:ext cx="379500" cy="274800"/>
          </a:xfrm>
          <a:prstGeom prst="curvedConnector2">
            <a:avLst/>
          </a:prstGeom>
          <a:noFill/>
          <a:ln w="9525" cap="flat" cmpd="sng">
            <a:solidFill>
              <a:srgbClr val="CD6813"/>
            </a:solidFill>
            <a:prstDash val="solid"/>
            <a:round/>
            <a:headEnd type="none" w="med" len="med"/>
            <a:tailEnd type="none" w="med" len="med"/>
          </a:ln>
        </p:spPr>
      </p:cxnSp>
      <p:pic>
        <p:nvPicPr>
          <p:cNvPr id="170" name="Google Shape;170;g3acec3b179c_3_134"/>
          <p:cNvPicPr preferRelativeResize="0"/>
          <p:nvPr/>
        </p:nvPicPr>
        <p:blipFill>
          <a:blip r:embed="rId6">
            <a:alphaModFix/>
          </a:blip>
          <a:stretch>
            <a:fillRect/>
          </a:stretch>
        </p:blipFill>
        <p:spPr>
          <a:xfrm>
            <a:off x="5722659" y="3884042"/>
            <a:ext cx="847299" cy="1053236"/>
          </a:xfrm>
          <a:prstGeom prst="rect">
            <a:avLst/>
          </a:prstGeom>
          <a:noFill/>
          <a:ln>
            <a:noFill/>
          </a:ln>
        </p:spPr>
      </p:pic>
      <p:pic>
        <p:nvPicPr>
          <p:cNvPr id="171" name="Google Shape;171;g3acec3b179c_3_134"/>
          <p:cNvPicPr preferRelativeResize="0"/>
          <p:nvPr/>
        </p:nvPicPr>
        <p:blipFill>
          <a:blip r:embed="rId7">
            <a:alphaModFix/>
          </a:blip>
          <a:stretch>
            <a:fillRect/>
          </a:stretch>
        </p:blipFill>
        <p:spPr>
          <a:xfrm>
            <a:off x="3121891" y="3937645"/>
            <a:ext cx="687700" cy="910800"/>
          </a:xfrm>
          <a:prstGeom prst="rect">
            <a:avLst/>
          </a:prstGeom>
          <a:noFill/>
          <a:ln>
            <a:noFill/>
          </a:ln>
        </p:spPr>
      </p:pic>
      <p:sp>
        <p:nvSpPr>
          <p:cNvPr id="172" name="Google Shape;172;g3acec3b179c_3_134"/>
          <p:cNvSpPr txBox="1"/>
          <p:nvPr/>
        </p:nvSpPr>
        <p:spPr>
          <a:xfrm>
            <a:off x="3893289" y="3713228"/>
            <a:ext cx="647100" cy="385200"/>
          </a:xfrm>
          <a:prstGeom prst="rect">
            <a:avLst/>
          </a:prstGeom>
          <a:noFill/>
          <a:ln>
            <a:noFill/>
          </a:ln>
        </p:spPr>
        <p:txBody>
          <a:bodyPr spcFirstLastPara="1" wrap="square" lIns="83950" tIns="83950" rIns="83950" bIns="83950" anchor="t" anchorCtr="0">
            <a:spAutoFit/>
          </a:bodyPr>
          <a:lstStyle/>
          <a:p>
            <a:pPr marL="0" lvl="0" indent="0" algn="l" rtl="0">
              <a:spcBef>
                <a:spcPts val="0"/>
              </a:spcBef>
              <a:spcAft>
                <a:spcPts val="0"/>
              </a:spcAft>
              <a:buNone/>
            </a:pPr>
            <a:r>
              <a:rPr lang="en-US" b="1">
                <a:solidFill>
                  <a:schemeClr val="dk1"/>
                </a:solidFill>
                <a:latin typeface="Merriweather"/>
                <a:ea typeface="Merriweather"/>
                <a:cs typeface="Merriweather"/>
                <a:sym typeface="Merriweather"/>
              </a:rPr>
              <a:t>Alloy</a:t>
            </a:r>
            <a:endParaRPr b="1">
              <a:solidFill>
                <a:schemeClr val="dk1"/>
              </a:solidFill>
              <a:latin typeface="Merriweather"/>
              <a:ea typeface="Merriweather"/>
              <a:cs typeface="Merriweather"/>
              <a:sym typeface="Merriweather"/>
            </a:endParaRPr>
          </a:p>
        </p:txBody>
      </p:sp>
      <p:cxnSp>
        <p:nvCxnSpPr>
          <p:cNvPr id="173" name="Google Shape;173;g3acec3b179c_3_134"/>
          <p:cNvCxnSpPr>
            <a:stCxn id="155" idx="2"/>
          </p:cNvCxnSpPr>
          <p:nvPr/>
        </p:nvCxnSpPr>
        <p:spPr>
          <a:xfrm rot="10800000" flipH="1">
            <a:off x="6252700" y="1904371"/>
            <a:ext cx="6000" cy="177900"/>
          </a:xfrm>
          <a:prstGeom prst="straightConnector1">
            <a:avLst/>
          </a:prstGeom>
          <a:noFill/>
          <a:ln w="9525" cap="flat" cmpd="sng">
            <a:solidFill>
              <a:srgbClr val="C36212"/>
            </a:solidFill>
            <a:prstDash val="solid"/>
            <a:round/>
            <a:headEnd type="none" w="med" len="med"/>
            <a:tailEnd type="triangle" w="med" len="med"/>
          </a:ln>
        </p:spPr>
      </p:cxnSp>
      <p:cxnSp>
        <p:nvCxnSpPr>
          <p:cNvPr id="174" name="Google Shape;174;g3acec3b179c_3_134"/>
          <p:cNvCxnSpPr>
            <a:stCxn id="172" idx="3"/>
          </p:cNvCxnSpPr>
          <p:nvPr/>
        </p:nvCxnSpPr>
        <p:spPr>
          <a:xfrm rot="10800000" flipH="1">
            <a:off x="4540389" y="3068828"/>
            <a:ext cx="1217700" cy="837000"/>
          </a:xfrm>
          <a:prstGeom prst="curvedConnector3">
            <a:avLst>
              <a:gd name="adj1" fmla="val 94829"/>
            </a:avLst>
          </a:prstGeom>
          <a:noFill/>
          <a:ln w="9525" cap="flat" cmpd="sng">
            <a:solidFill>
              <a:srgbClr val="CD6813"/>
            </a:solidFill>
            <a:prstDash val="solid"/>
            <a:round/>
            <a:headEnd type="none" w="med" len="med"/>
            <a:tailEnd type="none" w="med" len="med"/>
          </a:ln>
        </p:spPr>
      </p:cxnSp>
      <p:cxnSp>
        <p:nvCxnSpPr>
          <p:cNvPr id="175" name="Google Shape;175;g3acec3b179c_3_134"/>
          <p:cNvCxnSpPr/>
          <p:nvPr/>
        </p:nvCxnSpPr>
        <p:spPr>
          <a:xfrm rot="10800000">
            <a:off x="5753625" y="3056050"/>
            <a:ext cx="799800" cy="777000"/>
          </a:xfrm>
          <a:prstGeom prst="curvedConnector3">
            <a:avLst>
              <a:gd name="adj1" fmla="val 91607"/>
            </a:avLst>
          </a:prstGeom>
          <a:noFill/>
          <a:ln w="9525" cap="flat" cmpd="sng">
            <a:solidFill>
              <a:srgbClr val="CD6813"/>
            </a:solidFill>
            <a:prstDash val="solid"/>
            <a:round/>
            <a:headEnd type="none" w="med" len="med"/>
            <a:tailEnd type="none" w="med" len="med"/>
          </a:ln>
        </p:spPr>
      </p:cxnSp>
      <p:cxnSp>
        <p:nvCxnSpPr>
          <p:cNvPr id="176" name="Google Shape;176;g3acec3b179c_3_134"/>
          <p:cNvCxnSpPr>
            <a:endCxn id="163" idx="1"/>
          </p:cNvCxnSpPr>
          <p:nvPr/>
        </p:nvCxnSpPr>
        <p:spPr>
          <a:xfrm rot="10800000" flipH="1">
            <a:off x="3340974" y="2513032"/>
            <a:ext cx="157200" cy="30600"/>
          </a:xfrm>
          <a:prstGeom prst="straightConnector1">
            <a:avLst/>
          </a:prstGeom>
          <a:noFill/>
          <a:ln w="9525" cap="flat" cmpd="sng">
            <a:solidFill>
              <a:srgbClr val="C36212"/>
            </a:solidFill>
            <a:prstDash val="solid"/>
            <a:round/>
            <a:headEnd type="none" w="med" len="med"/>
            <a:tailEnd type="triangle" w="med" len="med"/>
          </a:ln>
        </p:spPr>
      </p:cxnSp>
      <p:sp>
        <p:nvSpPr>
          <p:cNvPr id="177" name="Google Shape;177;g3acec3b179c_3_134"/>
          <p:cNvSpPr/>
          <p:nvPr/>
        </p:nvSpPr>
        <p:spPr>
          <a:xfrm>
            <a:off x="-902000" y="130900"/>
            <a:ext cx="707700" cy="724500"/>
          </a:xfrm>
          <a:prstGeom prst="flowChartConnector">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rgbClr val="FF9900"/>
                </a:solidFill>
                <a:latin typeface="Calibri"/>
                <a:ea typeface="Calibri"/>
                <a:cs typeface="Calibri"/>
                <a:sym typeface="Calibri"/>
              </a:rPr>
              <a:t>A</a:t>
            </a:r>
            <a:endParaRPr sz="4200">
              <a:solidFill>
                <a:srgbClr val="FF99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p:nvPr/>
        </p:nvSpPr>
        <p:spPr>
          <a:xfrm>
            <a:off x="-50" y="11973"/>
            <a:ext cx="91440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b="1" u="sng">
                <a:solidFill>
                  <a:schemeClr val="dk1"/>
                </a:solidFill>
                <a:latin typeface="Oswald"/>
                <a:ea typeface="Oswald"/>
                <a:cs typeface="Oswald"/>
                <a:sym typeface="Oswald"/>
              </a:rPr>
              <a:t>Modelado</a:t>
            </a:r>
            <a:endParaRPr sz="3100" b="1" u="sng">
              <a:solidFill>
                <a:schemeClr val="dk1"/>
              </a:solidFill>
              <a:latin typeface="Oswald"/>
              <a:ea typeface="Oswald"/>
              <a:cs typeface="Oswald"/>
              <a:sym typeface="Oswald"/>
            </a:endParaRPr>
          </a:p>
          <a:p>
            <a:pPr marL="0" lvl="0" indent="0" algn="ctr" rtl="0">
              <a:spcBef>
                <a:spcPts val="0"/>
              </a:spcBef>
              <a:spcAft>
                <a:spcPts val="0"/>
              </a:spcAft>
              <a:buNone/>
            </a:pPr>
            <a:r>
              <a:rPr lang="en-US" sz="2400">
                <a:solidFill>
                  <a:schemeClr val="dk1"/>
                </a:solidFill>
                <a:latin typeface="Merriweather ExtraBold"/>
                <a:ea typeface="Merriweather ExtraBold"/>
                <a:cs typeface="Merriweather ExtraBold"/>
                <a:sym typeface="Merriweather ExtraBold"/>
              </a:rPr>
              <a:t>Abstracciones</a:t>
            </a:r>
            <a:r>
              <a:rPr lang="en-US" sz="2400">
                <a:solidFill>
                  <a:srgbClr val="3D85C6"/>
                </a:solidFill>
                <a:latin typeface="Merriweather ExtraBold"/>
                <a:ea typeface="Merriweather ExtraBold"/>
                <a:cs typeface="Merriweather ExtraBold"/>
                <a:sym typeface="Merriweather ExtraBold"/>
              </a:rPr>
              <a:t> por Predicados</a:t>
            </a:r>
            <a:r>
              <a:rPr lang="en-US" sz="2400">
                <a:solidFill>
                  <a:schemeClr val="dk1"/>
                </a:solidFill>
                <a:latin typeface="Merriweather ExtraBold"/>
                <a:ea typeface="Merriweather ExtraBold"/>
                <a:cs typeface="Merriweather ExtraBold"/>
                <a:sym typeface="Merriweather ExtraBold"/>
              </a:rPr>
              <a:t> y Abstracciones </a:t>
            </a:r>
            <a:r>
              <a:rPr lang="en-US" sz="2400">
                <a:solidFill>
                  <a:schemeClr val="accent1"/>
                </a:solidFill>
                <a:latin typeface="Merriweather ExtraBold"/>
                <a:ea typeface="Merriweather ExtraBold"/>
                <a:cs typeface="Merriweather ExtraBold"/>
                <a:sym typeface="Merriweather ExtraBold"/>
              </a:rPr>
              <a:t>Modales</a:t>
            </a:r>
            <a:endParaRPr sz="2400">
              <a:solidFill>
                <a:schemeClr val="accent1"/>
              </a:solidFill>
              <a:latin typeface="Merriweather ExtraBold"/>
              <a:ea typeface="Merriweather ExtraBold"/>
              <a:cs typeface="Merriweather ExtraBold"/>
              <a:sym typeface="Merriweather ExtraBold"/>
            </a:endParaRPr>
          </a:p>
        </p:txBody>
      </p:sp>
      <p:sp>
        <p:nvSpPr>
          <p:cNvPr id="183" name="Google Shape;183;p22"/>
          <p:cNvSpPr/>
          <p:nvPr/>
        </p:nvSpPr>
        <p:spPr>
          <a:xfrm>
            <a:off x="243500" y="3273775"/>
            <a:ext cx="730500" cy="54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A</a:t>
            </a:r>
            <a:endParaRPr sz="2000">
              <a:latin typeface="Calibri"/>
              <a:ea typeface="Calibri"/>
              <a:cs typeface="Calibri"/>
              <a:sym typeface="Calibri"/>
            </a:endParaRPr>
          </a:p>
        </p:txBody>
      </p:sp>
      <p:sp>
        <p:nvSpPr>
          <p:cNvPr id="184" name="Google Shape;184;p22"/>
          <p:cNvSpPr/>
          <p:nvPr/>
        </p:nvSpPr>
        <p:spPr>
          <a:xfrm>
            <a:off x="1573675" y="3273775"/>
            <a:ext cx="730500" cy="54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B</a:t>
            </a:r>
            <a:endParaRPr sz="2000">
              <a:latin typeface="Calibri"/>
              <a:ea typeface="Calibri"/>
              <a:cs typeface="Calibri"/>
              <a:sym typeface="Calibri"/>
            </a:endParaRPr>
          </a:p>
        </p:txBody>
      </p:sp>
      <p:cxnSp>
        <p:nvCxnSpPr>
          <p:cNvPr id="185" name="Google Shape;185;p22"/>
          <p:cNvCxnSpPr>
            <a:endCxn id="184" idx="2"/>
          </p:cNvCxnSpPr>
          <p:nvPr/>
        </p:nvCxnSpPr>
        <p:spPr>
          <a:xfrm>
            <a:off x="973975" y="3545275"/>
            <a:ext cx="599700" cy="0"/>
          </a:xfrm>
          <a:prstGeom prst="straightConnector1">
            <a:avLst/>
          </a:prstGeom>
          <a:noFill/>
          <a:ln w="19050" cap="flat" cmpd="sng">
            <a:solidFill>
              <a:schemeClr val="dk1"/>
            </a:solidFill>
            <a:prstDash val="solid"/>
            <a:round/>
            <a:headEnd type="none" w="med" len="med"/>
            <a:tailEnd type="triangle" w="med" len="med"/>
          </a:ln>
        </p:spPr>
      </p:cxnSp>
      <p:sp>
        <p:nvSpPr>
          <p:cNvPr id="186" name="Google Shape;186;p22"/>
          <p:cNvSpPr txBox="1"/>
          <p:nvPr/>
        </p:nvSpPr>
        <p:spPr>
          <a:xfrm>
            <a:off x="945899" y="3161958"/>
            <a:ext cx="566400" cy="3576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sz="1200" b="1">
                <a:solidFill>
                  <a:schemeClr val="dk1"/>
                </a:solidFill>
                <a:latin typeface="Merriweather"/>
                <a:ea typeface="Merriweather"/>
                <a:cs typeface="Merriweather"/>
                <a:sym typeface="Merriweather"/>
              </a:rPr>
              <a:t>MAY</a:t>
            </a:r>
            <a:endParaRPr sz="1100" b="1">
              <a:solidFill>
                <a:schemeClr val="dk1"/>
              </a:solidFill>
              <a:latin typeface="Merriweather"/>
              <a:ea typeface="Merriweather"/>
              <a:cs typeface="Merriweather"/>
              <a:sym typeface="Merriweather"/>
            </a:endParaRPr>
          </a:p>
        </p:txBody>
      </p:sp>
      <p:sp>
        <p:nvSpPr>
          <p:cNvPr id="187" name="Google Shape;187;p22"/>
          <p:cNvSpPr/>
          <p:nvPr/>
        </p:nvSpPr>
        <p:spPr>
          <a:xfrm>
            <a:off x="243488" y="4082996"/>
            <a:ext cx="730500" cy="54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A</a:t>
            </a:r>
            <a:endParaRPr sz="2000">
              <a:latin typeface="Calibri"/>
              <a:ea typeface="Calibri"/>
              <a:cs typeface="Calibri"/>
              <a:sym typeface="Calibri"/>
            </a:endParaRPr>
          </a:p>
        </p:txBody>
      </p:sp>
      <p:sp>
        <p:nvSpPr>
          <p:cNvPr id="188" name="Google Shape;188;p22"/>
          <p:cNvSpPr/>
          <p:nvPr/>
        </p:nvSpPr>
        <p:spPr>
          <a:xfrm>
            <a:off x="1573663" y="4082996"/>
            <a:ext cx="730500" cy="54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Calibri"/>
                <a:ea typeface="Calibri"/>
                <a:cs typeface="Calibri"/>
                <a:sym typeface="Calibri"/>
              </a:rPr>
              <a:t>B</a:t>
            </a:r>
            <a:endParaRPr sz="2000">
              <a:latin typeface="Calibri"/>
              <a:ea typeface="Calibri"/>
              <a:cs typeface="Calibri"/>
              <a:sym typeface="Calibri"/>
            </a:endParaRPr>
          </a:p>
        </p:txBody>
      </p:sp>
      <p:cxnSp>
        <p:nvCxnSpPr>
          <p:cNvPr id="189" name="Google Shape;189;p22"/>
          <p:cNvCxnSpPr>
            <a:endCxn id="188" idx="2"/>
          </p:cNvCxnSpPr>
          <p:nvPr/>
        </p:nvCxnSpPr>
        <p:spPr>
          <a:xfrm>
            <a:off x="973963" y="4354496"/>
            <a:ext cx="599700" cy="0"/>
          </a:xfrm>
          <a:prstGeom prst="straightConnector1">
            <a:avLst/>
          </a:prstGeom>
          <a:noFill/>
          <a:ln w="19050" cap="flat" cmpd="sng">
            <a:solidFill>
              <a:schemeClr val="accent1"/>
            </a:solidFill>
            <a:prstDash val="dash"/>
            <a:round/>
            <a:headEnd type="none" w="med" len="med"/>
            <a:tailEnd type="triangle" w="med" len="med"/>
          </a:ln>
        </p:spPr>
      </p:cxnSp>
      <p:sp>
        <p:nvSpPr>
          <p:cNvPr id="190" name="Google Shape;190;p22"/>
          <p:cNvSpPr txBox="1"/>
          <p:nvPr/>
        </p:nvSpPr>
        <p:spPr>
          <a:xfrm>
            <a:off x="901173" y="3944600"/>
            <a:ext cx="7305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852"/>
              <a:buNone/>
            </a:pPr>
            <a:r>
              <a:rPr lang="en-US" sz="1230" b="1">
                <a:solidFill>
                  <a:schemeClr val="accent1"/>
                </a:solidFill>
                <a:latin typeface="Merriweather"/>
                <a:ea typeface="Merriweather"/>
                <a:cs typeface="Merriweather"/>
                <a:sym typeface="Merriweather"/>
              </a:rPr>
              <a:t>MUST</a:t>
            </a:r>
            <a:endParaRPr sz="1152" b="1">
              <a:solidFill>
                <a:schemeClr val="accent1"/>
              </a:solidFill>
              <a:latin typeface="Merriweather"/>
              <a:ea typeface="Merriweather"/>
              <a:cs typeface="Merriweather"/>
              <a:sym typeface="Merriweather"/>
            </a:endParaRPr>
          </a:p>
        </p:txBody>
      </p:sp>
      <p:sp>
        <p:nvSpPr>
          <p:cNvPr id="191" name="Google Shape;191;p22"/>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
        <p:nvSpPr>
          <p:cNvPr id="192" name="Google Shape;192;p22"/>
          <p:cNvSpPr/>
          <p:nvPr/>
        </p:nvSpPr>
        <p:spPr>
          <a:xfrm>
            <a:off x="1176689" y="1345957"/>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lvl="0" indent="0" algn="ctr" rtl="0">
              <a:spcBef>
                <a:spcPts val="0"/>
              </a:spcBef>
              <a:spcAft>
                <a:spcPts val="0"/>
              </a:spcAft>
              <a:buNone/>
            </a:pPr>
            <a:endParaRPr sz="1154">
              <a:latin typeface="Calibri"/>
              <a:ea typeface="Calibri"/>
              <a:cs typeface="Calibri"/>
              <a:sym typeface="Calibri"/>
            </a:endParaRPr>
          </a:p>
        </p:txBody>
      </p:sp>
      <p:sp>
        <p:nvSpPr>
          <p:cNvPr id="193" name="Google Shape;193;p22"/>
          <p:cNvSpPr/>
          <p:nvPr/>
        </p:nvSpPr>
        <p:spPr>
          <a:xfrm>
            <a:off x="3073665" y="2949608"/>
            <a:ext cx="3187200" cy="1446300"/>
          </a:xfrm>
          <a:prstGeom prst="roundRect">
            <a:avLst>
              <a:gd name="adj" fmla="val 16667"/>
            </a:avLst>
          </a:prstGeom>
          <a:noFill/>
          <a:ln w="7850" cap="flat" cmpd="sng">
            <a:solidFill>
              <a:srgbClr val="003366"/>
            </a:solidFill>
            <a:prstDash val="solid"/>
            <a:round/>
            <a:headEnd type="none" w="sm" len="sm"/>
            <a:tailEnd type="none" w="sm" len="sm"/>
          </a:ln>
          <a:effectLst>
            <a:outerShdw blurRad="47126" dist="15709" dir="5400000" algn="bl" rotWithShape="0">
              <a:srgbClr val="000000">
                <a:alpha val="50000"/>
              </a:srgbClr>
            </a:outerShdw>
          </a:effectLst>
        </p:spPr>
        <p:txBody>
          <a:bodyPr spcFirstLastPara="1" wrap="square" lIns="75400" tIns="75400" rIns="75400" bIns="75400" anchor="ctr" anchorCtr="0">
            <a:noAutofit/>
          </a:bodyPr>
          <a:lstStyle/>
          <a:p>
            <a:pPr marL="0" marR="0" lvl="0" indent="0" algn="ctr" rtl="0">
              <a:lnSpc>
                <a:spcPct val="100000"/>
              </a:lnSpc>
              <a:spcBef>
                <a:spcPts val="0"/>
              </a:spcBef>
              <a:spcAft>
                <a:spcPts val="0"/>
              </a:spcAft>
              <a:buNone/>
            </a:pPr>
            <a:endParaRPr sz="1154">
              <a:latin typeface="Calibri"/>
              <a:ea typeface="Calibri"/>
              <a:cs typeface="Calibri"/>
              <a:sym typeface="Calibri"/>
            </a:endParaRPr>
          </a:p>
        </p:txBody>
      </p:sp>
      <p:sp>
        <p:nvSpPr>
          <p:cNvPr id="194" name="Google Shape;194;p22"/>
          <p:cNvSpPr txBox="1"/>
          <p:nvPr/>
        </p:nvSpPr>
        <p:spPr>
          <a:xfrm>
            <a:off x="1711436" y="1457266"/>
            <a:ext cx="1813800" cy="3093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None/>
            </a:pPr>
            <a:r>
              <a:rPr lang="en-US" sz="1100" b="1">
                <a:solidFill>
                  <a:srgbClr val="B45F06"/>
                </a:solidFill>
                <a:latin typeface="Merriweather"/>
                <a:ea typeface="Merriweather"/>
                <a:cs typeface="Merriweather"/>
                <a:sym typeface="Merriweather"/>
              </a:rPr>
              <a:t>Predicate abstraction</a:t>
            </a:r>
            <a:endParaRPr sz="1100" b="1">
              <a:solidFill>
                <a:srgbClr val="B45F06"/>
              </a:solidFill>
              <a:latin typeface="Merriweather"/>
              <a:ea typeface="Merriweather"/>
              <a:cs typeface="Merriweather"/>
              <a:sym typeface="Merriweather"/>
            </a:endParaRPr>
          </a:p>
        </p:txBody>
      </p:sp>
      <p:sp>
        <p:nvSpPr>
          <p:cNvPr id="195" name="Google Shape;195;p22"/>
          <p:cNvSpPr txBox="1"/>
          <p:nvPr/>
        </p:nvSpPr>
        <p:spPr>
          <a:xfrm>
            <a:off x="3608417" y="3054323"/>
            <a:ext cx="2462400" cy="326400"/>
          </a:xfrm>
          <a:prstGeom prst="rect">
            <a:avLst/>
          </a:prstGeom>
          <a:noFill/>
          <a:ln>
            <a:noFill/>
          </a:ln>
        </p:spPr>
        <p:txBody>
          <a:bodyPr spcFirstLastPara="1" wrap="square" lIns="75400" tIns="75400" rIns="75400" bIns="75400" anchor="t" anchorCtr="0">
            <a:spAutoFit/>
          </a:bodyPr>
          <a:lstStyle/>
          <a:p>
            <a:pPr marL="0" lvl="0" indent="0" algn="l" rtl="0">
              <a:spcBef>
                <a:spcPts val="0"/>
              </a:spcBef>
              <a:spcAft>
                <a:spcPts val="0"/>
              </a:spcAft>
              <a:buNone/>
            </a:pPr>
            <a:r>
              <a:rPr lang="en-US" sz="1130" b="1">
                <a:solidFill>
                  <a:srgbClr val="B45F06"/>
                </a:solidFill>
                <a:latin typeface="Merriweather"/>
                <a:ea typeface="Merriweather"/>
                <a:cs typeface="Merriweather"/>
                <a:sym typeface="Merriweather"/>
              </a:rPr>
              <a:t>Modal abstraction</a:t>
            </a:r>
            <a:endParaRPr sz="1130" b="1">
              <a:solidFill>
                <a:srgbClr val="B45F06"/>
              </a:solidFill>
              <a:latin typeface="Merriweather"/>
              <a:ea typeface="Merriweather"/>
              <a:cs typeface="Merriweather"/>
              <a:sym typeface="Merriweather"/>
            </a:endParaRPr>
          </a:p>
        </p:txBody>
      </p:sp>
      <p:sp>
        <p:nvSpPr>
          <p:cNvPr id="196" name="Google Shape;196;p22"/>
          <p:cNvSpPr txBox="1"/>
          <p:nvPr/>
        </p:nvSpPr>
        <p:spPr>
          <a:xfrm>
            <a:off x="1711450" y="1774686"/>
            <a:ext cx="2505300" cy="784800"/>
          </a:xfrm>
          <a:prstGeom prst="rect">
            <a:avLst/>
          </a:prstGeom>
          <a:noFill/>
          <a:ln>
            <a:noFill/>
          </a:ln>
        </p:spPr>
        <p:txBody>
          <a:bodyPr spcFirstLastPara="1" wrap="square" lIns="69225" tIns="69225" rIns="69225" bIns="69225" anchor="t" anchorCtr="0">
            <a:spAutoFit/>
          </a:bodyPr>
          <a:lstStyle/>
          <a:p>
            <a:pPr marL="0" lvl="0" indent="0" algn="l" rtl="0">
              <a:spcBef>
                <a:spcPts val="0"/>
              </a:spcBef>
              <a:spcAft>
                <a:spcPts val="0"/>
              </a:spcAft>
              <a:buClr>
                <a:schemeClr val="dk1"/>
              </a:buClr>
              <a:buSzPts val="1100"/>
              <a:buFont typeface="Arial"/>
              <a:buNone/>
            </a:pPr>
            <a:r>
              <a:rPr lang="en-US" sz="1047" b="1">
                <a:solidFill>
                  <a:schemeClr val="dk1"/>
                </a:solidFill>
                <a:latin typeface="Merriweather"/>
                <a:ea typeface="Merriweather"/>
                <a:cs typeface="Merriweather"/>
                <a:sym typeface="Merriweather"/>
              </a:rPr>
              <a:t>Modela un contrato como una serie de estados y transiciones.</a:t>
            </a:r>
            <a:endParaRPr sz="1047" b="1">
              <a:solidFill>
                <a:schemeClr val="dk1"/>
              </a:solidFill>
              <a:latin typeface="Merriweather"/>
              <a:ea typeface="Merriweather"/>
              <a:cs typeface="Merriweather"/>
              <a:sym typeface="Merriweather"/>
            </a:endParaRPr>
          </a:p>
          <a:p>
            <a:pPr marL="0" lvl="0" indent="0" algn="l" rtl="0">
              <a:spcBef>
                <a:spcPts val="0"/>
              </a:spcBef>
              <a:spcAft>
                <a:spcPts val="0"/>
              </a:spcAft>
              <a:buNone/>
            </a:pPr>
            <a:r>
              <a:rPr lang="en-US" sz="1047" b="1">
                <a:solidFill>
                  <a:schemeClr val="dk1"/>
                </a:solidFill>
                <a:latin typeface="Merriweather"/>
                <a:ea typeface="Merriweather"/>
                <a:cs typeface="Merriweather"/>
                <a:sym typeface="Merriweather"/>
              </a:rPr>
              <a:t>Representa comportamientos que pueden ocurrir.</a:t>
            </a:r>
            <a:endParaRPr sz="1047" b="1">
              <a:solidFill>
                <a:schemeClr val="dk1"/>
              </a:solidFill>
              <a:latin typeface="Merriweather"/>
              <a:ea typeface="Merriweather"/>
              <a:cs typeface="Merriweather"/>
              <a:sym typeface="Merriweather"/>
            </a:endParaRPr>
          </a:p>
        </p:txBody>
      </p:sp>
      <p:sp>
        <p:nvSpPr>
          <p:cNvPr id="197" name="Google Shape;197;p22"/>
          <p:cNvSpPr txBox="1"/>
          <p:nvPr/>
        </p:nvSpPr>
        <p:spPr>
          <a:xfrm>
            <a:off x="3608415" y="3342079"/>
            <a:ext cx="2644200" cy="797100"/>
          </a:xfrm>
          <a:prstGeom prst="rect">
            <a:avLst/>
          </a:prstGeom>
          <a:noFill/>
          <a:ln>
            <a:noFill/>
          </a:ln>
        </p:spPr>
        <p:txBody>
          <a:bodyPr spcFirstLastPara="1" wrap="square" lIns="75400" tIns="75400" rIns="75400" bIns="75400" anchor="t" anchorCtr="0">
            <a:spAutoFit/>
          </a:bodyPr>
          <a:lstStyle/>
          <a:p>
            <a:pPr marL="0" marR="0" lvl="0" indent="0" algn="l" rtl="0">
              <a:lnSpc>
                <a:spcPct val="100000"/>
              </a:lnSpc>
              <a:spcBef>
                <a:spcPts val="0"/>
              </a:spcBef>
              <a:spcAft>
                <a:spcPts val="0"/>
              </a:spcAft>
              <a:buNone/>
            </a:pPr>
            <a:r>
              <a:rPr lang="en-US" sz="1047" b="1">
                <a:solidFill>
                  <a:schemeClr val="dk1"/>
                </a:solidFill>
                <a:latin typeface="Merriweather"/>
                <a:ea typeface="Merriweather"/>
                <a:cs typeface="Merriweather"/>
                <a:sym typeface="Merriweather"/>
              </a:rPr>
              <a:t>Evoluciona el modelo anterior para distinguir dos tipos de transiciones: </a:t>
            </a:r>
            <a:endParaRPr sz="1047" b="1">
              <a:solidFill>
                <a:schemeClr val="dk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1047" b="1">
                <a:solidFill>
                  <a:schemeClr val="dk1"/>
                </a:solidFill>
                <a:latin typeface="Merriweather"/>
                <a:ea typeface="Merriweather"/>
                <a:cs typeface="Merriweather"/>
                <a:sym typeface="Merriweather"/>
              </a:rPr>
              <a:t>may (puede ocurrir) y must (acción garantizada).</a:t>
            </a:r>
            <a:endParaRPr sz="1154">
              <a:solidFill>
                <a:schemeClr val="dk1"/>
              </a:solidFill>
              <a:latin typeface="Calibri"/>
              <a:ea typeface="Calibri"/>
              <a:cs typeface="Calibri"/>
              <a:sym typeface="Calibri"/>
            </a:endParaRPr>
          </a:p>
        </p:txBody>
      </p:sp>
      <p:sp>
        <p:nvSpPr>
          <p:cNvPr id="198" name="Google Shape;198;p22"/>
          <p:cNvSpPr/>
          <p:nvPr/>
        </p:nvSpPr>
        <p:spPr>
          <a:xfrm>
            <a:off x="693570" y="164491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9" name="Google Shape;199;p22"/>
          <p:cNvSpPr/>
          <p:nvPr/>
        </p:nvSpPr>
        <p:spPr>
          <a:xfrm>
            <a:off x="2590558" y="322800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200" name="Google Shape;200;p22" descr="&lt;svg xmlns=&quot;http://www.w3.org/2000/svg&quot; height=&quot;48px&quot; viewBox=&quot;0 -960 960 960&quot; width=&quot;48px&quot; fill=&quot;#1f1f1f&quot;&gt;&lt;path d=&quot;M480.27-80q-82.74 0-155.5-31.5Q252-143 197.5-197.5t-86-127.34Q80-397.68 80-480.5t31.5-155.66Q143-709 197.5-763t127.34-85.5Q397.68-880 480.5-880t155.66 31.5Q709-817 763-763t85.5 127Q880-563 880-480.27q0 82.74-31.5 155.5Q817-252 763-197.68q-54 54.31-127 86Q563-80 480.27-80Zm.23-60Q622-140 721-239.5t99-241Q820-622 721.19-721T480-820q-141 0-240.5 98.81T140-480q0 141 99.5 240.5t241 99.5Zm-.5-340Zm-8 203h60v-406H389v60h83v346Z&quot;/&gt;&lt;/svg&gt;"/>
          <p:cNvPicPr preferRelativeResize="0"/>
          <p:nvPr/>
        </p:nvPicPr>
        <p:blipFill>
          <a:blip r:embed="rId3">
            <a:alphaModFix/>
          </a:blip>
          <a:stretch>
            <a:fillRect/>
          </a:stretch>
        </p:blipFill>
        <p:spPr>
          <a:xfrm>
            <a:off x="823463" y="1708666"/>
            <a:ext cx="762000" cy="762000"/>
          </a:xfrm>
          <a:prstGeom prst="rect">
            <a:avLst/>
          </a:prstGeom>
          <a:noFill/>
          <a:ln>
            <a:noFill/>
          </a:ln>
        </p:spPr>
      </p:pic>
      <p:pic>
        <p:nvPicPr>
          <p:cNvPr id="201" name="Google Shape;201;p22" descr="&lt;svg xmlns=&quot;http://www.w3.org/2000/svg&quot; height=&quot;48px&quot; viewBox=&quot;0 -960 960 960&quot; width=&quot;48px&quot; fill=&quot;#1f1f1f&quot;&gt;&lt;path d=&quot;M480.27-80q-82.74 0-155.5-31.5Q252-143 197.5-197.5t-86-127.34Q80-397.68 80-480.5t31.5-155.66Q143-709 197.5-763t127.34-85.5Q397.68-880 480.5-880t155.66 31.5Q709-817 763-763t85.5 127Q880-563 880-480.27q0 82.74-31.5 155.5Q817-252 763-197.68q-54 54.31-127 86Q563-80 480.27-80Zm.23-60Q622-140 721-239.5t99-241Q820-622 721.19-721T480-820q-141 0-240.5 98.81T140-480q0 141 99.5 240.5t241 99.5Zm-.5-340ZM365-277h230v-60H425v-115h110q24 0 42-18t18-42v-111q0-24-18-42t-42-18H365v60h170v111H425q-24 0-42 18t-18 42v175Z&quot;/&gt;&lt;/svg&gt;"/>
          <p:cNvPicPr preferRelativeResize="0"/>
          <p:nvPr/>
        </p:nvPicPr>
        <p:blipFill>
          <a:blip r:embed="rId4">
            <a:alphaModFix/>
          </a:blip>
          <a:stretch>
            <a:fillRect/>
          </a:stretch>
        </p:blipFill>
        <p:spPr>
          <a:xfrm>
            <a:off x="2720451" y="3291764"/>
            <a:ext cx="762000" cy="762000"/>
          </a:xfrm>
          <a:prstGeom prst="rect">
            <a:avLst/>
          </a:prstGeom>
          <a:noFill/>
          <a:ln>
            <a:noFill/>
          </a:ln>
        </p:spPr>
      </p:pic>
      <p:sp>
        <p:nvSpPr>
          <p:cNvPr id="202" name="Google Shape;202;p22"/>
          <p:cNvSpPr/>
          <p:nvPr/>
        </p:nvSpPr>
        <p:spPr>
          <a:xfrm>
            <a:off x="6437350" y="1705800"/>
            <a:ext cx="2644200" cy="3252600"/>
          </a:xfrm>
          <a:prstGeom prst="roundRect">
            <a:avLst>
              <a:gd name="adj" fmla="val 16667"/>
            </a:avLst>
          </a:prstGeom>
          <a:noFill/>
          <a:ln w="9525" cap="flat" cmpd="sng">
            <a:solidFill>
              <a:srgbClr val="00336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Calibri"/>
              <a:ea typeface="Calibri"/>
              <a:cs typeface="Calibri"/>
              <a:sym typeface="Calibri"/>
            </a:endParaRPr>
          </a:p>
        </p:txBody>
      </p:sp>
      <p:sp>
        <p:nvSpPr>
          <p:cNvPr id="203" name="Google Shape;203;p22"/>
          <p:cNvSpPr/>
          <p:nvPr/>
        </p:nvSpPr>
        <p:spPr>
          <a:xfrm>
            <a:off x="7228321" y="1256955"/>
            <a:ext cx="1021800" cy="889500"/>
          </a:xfrm>
          <a:prstGeom prst="hexagon">
            <a:avLst>
              <a:gd name="adj" fmla="val 28852"/>
              <a:gd name="vf" fmla="val 115470"/>
            </a:avLst>
          </a:prstGeom>
          <a:solidFill>
            <a:srgbClr val="F7F1D9"/>
          </a:solidFill>
          <a:ln w="3810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04" name="Google Shape;204;p22"/>
          <p:cNvSpPr txBox="1"/>
          <p:nvPr/>
        </p:nvSpPr>
        <p:spPr>
          <a:xfrm>
            <a:off x="6437350" y="2100375"/>
            <a:ext cx="2644200" cy="594600"/>
          </a:xfrm>
          <a:prstGeom prst="rect">
            <a:avLst/>
          </a:prstGeom>
          <a:noFill/>
          <a:ln>
            <a:noFill/>
          </a:ln>
        </p:spPr>
        <p:txBody>
          <a:bodyPr spcFirstLastPara="1" wrap="square" lIns="91425" tIns="91425" rIns="91425" bIns="91425" anchor="ctr" anchorCtr="0">
            <a:normAutofit fontScale="85000" lnSpcReduction="10000"/>
          </a:bodyPr>
          <a:lstStyle/>
          <a:p>
            <a:pPr marL="0" lvl="0" indent="0" algn="ctr" rtl="0">
              <a:spcBef>
                <a:spcPts val="0"/>
              </a:spcBef>
              <a:spcAft>
                <a:spcPts val="0"/>
              </a:spcAft>
              <a:buNone/>
            </a:pPr>
            <a:r>
              <a:rPr lang="en-US" sz="2400" b="1" dirty="0">
                <a:solidFill>
                  <a:srgbClr val="B45F06"/>
                </a:solidFill>
                <a:latin typeface="Merriweather"/>
                <a:ea typeface="Merriweather"/>
                <a:cs typeface="Merriweather"/>
                <a:sym typeface="Merriweather"/>
              </a:rPr>
              <a:t>Un </a:t>
            </a:r>
            <a:r>
              <a:rPr lang="en-US" sz="2400" b="1" dirty="0" err="1">
                <a:solidFill>
                  <a:srgbClr val="B45F06"/>
                </a:solidFill>
                <a:latin typeface="Merriweather"/>
                <a:ea typeface="Merriweather"/>
                <a:cs typeface="Merriweather"/>
                <a:sym typeface="Merriweather"/>
              </a:rPr>
              <a:t>ejemplo</a:t>
            </a:r>
            <a:r>
              <a:rPr lang="en-US" sz="2400" b="1" dirty="0">
                <a:solidFill>
                  <a:srgbClr val="B45F06"/>
                </a:solidFill>
                <a:latin typeface="Merriweather"/>
                <a:ea typeface="Merriweather"/>
                <a:cs typeface="Merriweather"/>
                <a:sym typeface="Merriweather"/>
              </a:rPr>
              <a:t>: </a:t>
            </a:r>
            <a:r>
              <a:rPr lang="en-US" sz="2400" b="1" dirty="0" err="1">
                <a:solidFill>
                  <a:srgbClr val="B45F06"/>
                </a:solidFill>
                <a:latin typeface="Merriweather"/>
                <a:ea typeface="Merriweather"/>
                <a:cs typeface="Merriweather"/>
                <a:sym typeface="Merriweather"/>
              </a:rPr>
              <a:t>ruleta</a:t>
            </a:r>
            <a:endParaRPr sz="2400" b="1" dirty="0">
              <a:solidFill>
                <a:srgbClr val="B45F06"/>
              </a:solidFill>
              <a:latin typeface="Merriweather"/>
              <a:ea typeface="Merriweather"/>
              <a:cs typeface="Merriweather"/>
              <a:sym typeface="Merriweather"/>
            </a:endParaRPr>
          </a:p>
        </p:txBody>
      </p:sp>
      <p:sp>
        <p:nvSpPr>
          <p:cNvPr id="205" name="Google Shape;205;p22"/>
          <p:cNvSpPr txBox="1"/>
          <p:nvPr/>
        </p:nvSpPr>
        <p:spPr>
          <a:xfrm>
            <a:off x="6529975" y="2584400"/>
            <a:ext cx="2505300" cy="158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047" b="1">
                <a:solidFill>
                  <a:schemeClr val="dk1"/>
                </a:solidFill>
                <a:latin typeface="Merriweather"/>
                <a:ea typeface="Merriweather"/>
                <a:cs typeface="Merriweather"/>
                <a:sym typeface="Merriweather"/>
              </a:rPr>
              <a:t>Mi contrato depende de una ruleta: transiciono del antes al después.</a:t>
            </a:r>
            <a:endParaRPr sz="1047" b="1">
              <a:solidFill>
                <a:schemeClr val="dk1"/>
              </a:solidFill>
              <a:latin typeface="Merriweather"/>
              <a:ea typeface="Merriweather"/>
              <a:cs typeface="Merriweather"/>
              <a:sym typeface="Merriweather"/>
            </a:endParaRPr>
          </a:p>
          <a:p>
            <a:pPr marL="0" marR="0" lvl="0" indent="0" algn="l" rtl="0">
              <a:lnSpc>
                <a:spcPct val="100000"/>
              </a:lnSpc>
              <a:spcBef>
                <a:spcPts val="700"/>
              </a:spcBef>
              <a:spcAft>
                <a:spcPts val="0"/>
              </a:spcAft>
              <a:buNone/>
            </a:pPr>
            <a:r>
              <a:rPr lang="en-US" sz="1047" b="1">
                <a:solidFill>
                  <a:schemeClr val="dk1"/>
                </a:solidFill>
                <a:latin typeface="Merriweather"/>
                <a:ea typeface="Merriweather"/>
                <a:cs typeface="Merriweather"/>
                <a:sym typeface="Merriweather"/>
              </a:rPr>
              <a:t>Le pago a cierto jugador según el color del número que sale.</a:t>
            </a:r>
            <a:endParaRPr sz="1047" b="1">
              <a:solidFill>
                <a:schemeClr val="dk1"/>
              </a:solidFill>
              <a:latin typeface="Merriweather"/>
              <a:ea typeface="Merriweather"/>
              <a:cs typeface="Merriweather"/>
              <a:sym typeface="Merriweather"/>
            </a:endParaRPr>
          </a:p>
          <a:p>
            <a:pPr marL="0" marR="0" lvl="0" indent="0" algn="l" rtl="0">
              <a:lnSpc>
                <a:spcPct val="100000"/>
              </a:lnSpc>
              <a:spcBef>
                <a:spcPts val="700"/>
              </a:spcBef>
              <a:spcAft>
                <a:spcPts val="0"/>
              </a:spcAft>
              <a:buNone/>
            </a:pPr>
            <a:r>
              <a:rPr lang="en-US" sz="1047" b="1">
                <a:solidFill>
                  <a:schemeClr val="dk1"/>
                </a:solidFill>
                <a:latin typeface="Merriweather"/>
                <a:ea typeface="Merriweather"/>
                <a:cs typeface="Merriweather"/>
                <a:sym typeface="Merriweather"/>
              </a:rPr>
              <a:t>¿Me acordé de resolver el caso del cero, que no es rojo ni negro?</a:t>
            </a:r>
            <a:endParaRPr sz="1047" b="1">
              <a:solidFill>
                <a:schemeClr val="dk1"/>
              </a:solidFill>
              <a:latin typeface="Merriweather"/>
              <a:ea typeface="Merriweather"/>
              <a:cs typeface="Merriweather"/>
              <a:sym typeface="Merriweather"/>
            </a:endParaRPr>
          </a:p>
          <a:p>
            <a:pPr marL="0" marR="0" lvl="0" indent="0" algn="l" rtl="0">
              <a:lnSpc>
                <a:spcPct val="100000"/>
              </a:lnSpc>
              <a:spcBef>
                <a:spcPts val="700"/>
              </a:spcBef>
              <a:spcAft>
                <a:spcPts val="700"/>
              </a:spcAft>
              <a:buNone/>
            </a:pPr>
            <a:r>
              <a:rPr lang="en-US" sz="1047" b="1">
                <a:solidFill>
                  <a:schemeClr val="dk1"/>
                </a:solidFill>
                <a:latin typeface="Merriweather"/>
                <a:ea typeface="Merriweather"/>
                <a:cs typeface="Merriweather"/>
                <a:sym typeface="Merriweather"/>
              </a:rPr>
              <a:t>El enfoque modal me va a alertar.</a:t>
            </a:r>
            <a:endParaRPr sz="1047" b="1">
              <a:solidFill>
                <a:schemeClr val="dk1"/>
              </a:solidFill>
              <a:latin typeface="Merriweather"/>
              <a:ea typeface="Merriweather"/>
              <a:cs typeface="Merriweather"/>
              <a:sym typeface="Merriweather"/>
            </a:endParaRPr>
          </a:p>
        </p:txBody>
      </p:sp>
      <p:pic>
        <p:nvPicPr>
          <p:cNvPr id="206" name="Google Shape;206;p22" descr="&lt;svg xmlns=&quot;http://www.w3.org/2000/svg&quot; height=&quot;48px&quot; viewBox=&quot;0 -960 960 960&quot; width=&quot;48px&quot; fill=&quot;#1f1f1f&quot;&gt;&lt;path d=&quot;M480-80q-83 0-156-31.5T197-197q-54-54-85.5-127T80-480q0-83 31.5-156T197-763q54-54 127-85.5T480-880q83 0 156 31.5T763-763q54 54 85.5 127T880-480q0 83-31.5 156T763-197q-54 54-127 85.5T480-80Zm-30-61v-65q-41-5-77-20t-66-39l-46 46q39 33 87 53t102 25Zm60 0q54-5 102-25t87-53l-46-46q-30 24-66 39t-77 20v65Zm-30-122q91 0 154-63t63-154q0-91-63-154t-154-63q-91 0-154 63t-63 154q0 91 63 154t154 63Zm261 2q33-39 53-87t25-102h-65q-5 41-20 77t-39 66l46 46Zm-522 0 46-46q-24-30-39-66t-20-77h-65q5 54 25 102t53 87Zm261-73L370-480l110-146 109 146-109 146ZM141-510h65q5-41 20-77t39-66l-46-46q-33 39-53 87t-25 102Zm613 0h65q-5-54-25-102t-53-87l-46 46q24 30 39 66t20 77ZM307-695q30-24 66-39t77-20v-65q-54 5-102 25t-87 53l46 46Zm346 0 46-46q-39-33-87-53t-102-25v65q41 5 77 20t66 39Z&quot;/&gt;&lt;/svg&gt;"/>
          <p:cNvPicPr preferRelativeResize="0"/>
          <p:nvPr/>
        </p:nvPicPr>
        <p:blipFill>
          <a:blip r:embed="rId5">
            <a:alphaModFix/>
          </a:blip>
          <a:stretch>
            <a:fillRect/>
          </a:stretch>
        </p:blipFill>
        <p:spPr>
          <a:xfrm>
            <a:off x="7358225" y="1320700"/>
            <a:ext cx="762000" cy="762000"/>
          </a:xfrm>
          <a:prstGeom prst="rect">
            <a:avLst/>
          </a:prstGeom>
          <a:noFill/>
          <a:ln>
            <a:noFill/>
          </a:ln>
        </p:spPr>
      </p:pic>
      <p:pic>
        <p:nvPicPr>
          <p:cNvPr id="207" name="Google Shape;207;p22" descr="&lt;svg xmlns=&quot;http://www.w3.org/2000/svg&quot; height=&quot;40px&quot; viewBox=&quot;0 -960 960 960&quot; width=&quot;40px&quot; fill=&quot;#EA3323&quot;&gt;&lt;path d=&quot;M442-278.67h66.67l86-327.33q1.33-3.67 1.66-7.33.34-3.67.34-7.34 0-25.66-18.84-43.5Q559-682 533.33-682h-170v66.67H530l-88 336.66ZM480-80q-82.33 0-155.33-31.5-73-31.5-127.34-85.83Q143-251.67 111.5-324.67T80-480q0-83 31.5-156t85.83-127q54.34-54 127.34-85.5T480-880q83 0 156 31.5T763-763q54 54 85.5 127T880-480q0 82.33-31.5 155.33-31.5 73-85.5 127.34Q709-143 636-111.5T480-80Z&quot;/&gt;&lt;/svg&gt;"/>
          <p:cNvPicPr preferRelativeResize="0"/>
          <p:nvPr/>
        </p:nvPicPr>
        <p:blipFill>
          <a:blip r:embed="rId6">
            <a:alphaModFix/>
          </a:blip>
          <a:stretch>
            <a:fillRect/>
          </a:stretch>
        </p:blipFill>
        <p:spPr>
          <a:xfrm>
            <a:off x="7244625" y="4486725"/>
            <a:ext cx="333375" cy="333375"/>
          </a:xfrm>
          <a:prstGeom prst="rect">
            <a:avLst/>
          </a:prstGeom>
          <a:noFill/>
          <a:ln>
            <a:noFill/>
          </a:ln>
        </p:spPr>
      </p:pic>
      <p:pic>
        <p:nvPicPr>
          <p:cNvPr id="208" name="Google Shape;208;p22" descr="&lt;svg xmlns=&quot;http://www.w3.org/2000/svg&quot; height=&quot;40px&quot; viewBox=&quot;0 -960 960 960&quot; width=&quot;40px&quot; fill=&quot;#000000&quot;&gt;&lt;path d=&quot;M480.18-80q-82.83 0-155.67-31.5-72.84-31.5-127.18-85.83Q143-251.67 111.5-324.56T80-480.33q0-82.88 31.5-155.78Q143-709 197.33-763q54.34-54 127.23-85.5T480.33-880q82.88 0 155.78 31.5Q709-817 763-763t85.5 127Q880-563 880-480.18q0 82.83-31.5 155.67Q817-251.67 763-197.46q-54 54.21-127 85.84Q563-80 480.18-80ZM530-278h66.67v-404H530v167.33H430V-682h-66.67v234H530v170Z&quot;/&gt;&lt;/svg&gt;"/>
          <p:cNvPicPr preferRelativeResize="0"/>
          <p:nvPr/>
        </p:nvPicPr>
        <p:blipFill>
          <a:blip r:embed="rId7">
            <a:alphaModFix/>
          </a:blip>
          <a:stretch>
            <a:fillRect/>
          </a:stretch>
        </p:blipFill>
        <p:spPr>
          <a:xfrm>
            <a:off x="6700075" y="4192000"/>
            <a:ext cx="333375" cy="333375"/>
          </a:xfrm>
          <a:prstGeom prst="rect">
            <a:avLst/>
          </a:prstGeom>
          <a:noFill/>
          <a:ln>
            <a:noFill/>
          </a:ln>
        </p:spPr>
      </p:pic>
      <p:pic>
        <p:nvPicPr>
          <p:cNvPr id="209" name="Google Shape;209;p22" descr="&lt;svg xmlns=&quot;http://www.w3.org/2000/svg&quot; height=&quot;48px&quot; viewBox=&quot;0 -960 960 960&quot; width=&quot;48px&quot; fill=&quot;#48752C&quot;&gt;&lt;path d=&quot;M480.27-80q-82.74 0-155.5-31.5Q252-143 197.5-197.5t-86-127.34Q80-397.68 80-480.5t31.5-155.66Q143-709 197.5-763t127.34-85.5Q397.68-880 480.5-880t155.66 31.5Q709-817 763-763t85.5 127Q880-563 880-480.27q0 82.74-31.5 155.5Q817-252 763-197.68q-54 54.31-127 86Q563-80 480.27-80ZM425-267h110q24.75 0 42.38-17.63Q595-302.25 595-327v-307q0-24.75-17.62-42.38Q559.75-694 535-694H425q-24.75 0-42.37 17.62Q365-658.75 365-634v307q0 24.75 17.63 42.37Q400.25-267 425-267Zm0-367h110v307H425v-307Z&quot;/&gt;&lt;/svg&gt;"/>
          <p:cNvPicPr preferRelativeResize="0"/>
          <p:nvPr/>
        </p:nvPicPr>
        <p:blipFill>
          <a:blip r:embed="rId8">
            <a:alphaModFix/>
          </a:blip>
          <a:stretch>
            <a:fillRect/>
          </a:stretch>
        </p:blipFill>
        <p:spPr>
          <a:xfrm>
            <a:off x="7711163" y="4159200"/>
            <a:ext cx="428625" cy="428625"/>
          </a:xfrm>
          <a:prstGeom prst="rect">
            <a:avLst/>
          </a:prstGeom>
          <a:noFill/>
          <a:ln>
            <a:noFill/>
          </a:ln>
        </p:spPr>
      </p:pic>
      <p:pic>
        <p:nvPicPr>
          <p:cNvPr id="210" name="Google Shape;210;p22" descr="&lt;svg xmlns=&quot;http://www.w3.org/2000/svg&quot; height=&quot;40px&quot; viewBox=&quot;0 -960 960 960&quot; width=&quot;40px&quot; fill=&quot;#000000&quot;&gt;&lt;path d=&quot;M480.18-80q-82.83 0-155.67-31.5-72.84-31.5-127.18-85.83Q143-251.67 111.5-324.56T80-480.33q0-82.88 31.5-155.78Q143-709 197.33-763q54.34-54 127.23-85.5T480.33-880q82.88 0 155.78 31.5Q709-817 763-763t85.5 127Q880-563 880-480.18q0 82.83-31.5 155.67Q817-251.67 763-197.46q-54 54.21-127 85.84Q563-80 480.18-80ZM430-271.33h100q27.5 0 47.08-19.59 19.59-19.58 19.59-47.08v-83.33q0-23.67-14.84-41.5Q567-480.67 544-480.67q22.33 0 37.5-16.33 15.17-16.33 15.17-39.67v-86q0-27.5-19.59-47.08-19.58-19.58-47.08-19.58H430q-27.5 0-47.08 19.58-19.59 19.58-19.59 47.08v86q0 23.34 15.56 39.67 15.55 16.33 37.78 16.33-23 0-38.17 17.84-15.17 17.83-15.17 41.5V-338q0 27.5 19.59 47.08 19.58 19.59 47.08 19.59Zm0-351.34h100V-514H430v-108.67ZM430-338v-109.33h100V-338H430Z&quot;/&gt;&lt;/svg&gt;"/>
          <p:cNvPicPr preferRelativeResize="0"/>
          <p:nvPr/>
        </p:nvPicPr>
        <p:blipFill>
          <a:blip r:embed="rId9">
            <a:alphaModFix/>
          </a:blip>
          <a:stretch>
            <a:fillRect/>
          </a:stretch>
        </p:blipFill>
        <p:spPr>
          <a:xfrm>
            <a:off x="8396425" y="4528075"/>
            <a:ext cx="333375" cy="333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3acec3b179c_1_0"/>
          <p:cNvSpPr txBox="1"/>
          <p:nvPr/>
        </p:nvSpPr>
        <p:spPr>
          <a:xfrm>
            <a:off x="-875" y="4490288"/>
            <a:ext cx="3037200" cy="673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7000"/>
              <a:buFont typeface="Calibri"/>
              <a:buNone/>
            </a:pPr>
            <a:r>
              <a:rPr lang="en-US" sz="1800">
                <a:solidFill>
                  <a:schemeClr val="accent1"/>
                </a:solidFill>
                <a:latin typeface="Merriweather ExtraBold"/>
                <a:ea typeface="Merriweather ExtraBold"/>
                <a:cs typeface="Merriweather ExtraBold"/>
                <a:sym typeface="Merriweather ExtraBold"/>
              </a:rPr>
              <a:t>Predicate</a:t>
            </a:r>
            <a:r>
              <a:rPr lang="en-US" sz="1800">
                <a:solidFill>
                  <a:schemeClr val="dk1"/>
                </a:solidFill>
                <a:latin typeface="Merriweather ExtraBold"/>
                <a:ea typeface="Merriweather ExtraBold"/>
                <a:cs typeface="Merriweather ExtraBold"/>
                <a:sym typeface="Merriweather ExtraBold"/>
              </a:rPr>
              <a:t> Abstraction</a:t>
            </a:r>
            <a:endParaRPr sz="1800">
              <a:solidFill>
                <a:schemeClr val="dk1"/>
              </a:solidFill>
              <a:latin typeface="Merriweather ExtraBold"/>
              <a:ea typeface="Merriweather ExtraBold"/>
              <a:cs typeface="Merriweather ExtraBold"/>
              <a:sym typeface="Merriweather ExtraBold"/>
            </a:endParaRPr>
          </a:p>
          <a:p>
            <a:pPr marL="0" marR="0" lvl="0" indent="0" algn="ctr" rtl="0">
              <a:spcBef>
                <a:spcPts val="0"/>
              </a:spcBef>
              <a:spcAft>
                <a:spcPts val="0"/>
              </a:spcAft>
              <a:buClr>
                <a:srgbClr val="003366"/>
              </a:buClr>
              <a:buSzPts val="7000"/>
              <a:buFont typeface="Calibri"/>
              <a:buNone/>
            </a:pPr>
            <a:r>
              <a:rPr lang="en-US" sz="1451">
                <a:solidFill>
                  <a:schemeClr val="dk1"/>
                </a:solidFill>
                <a:latin typeface="Merriweather ExtraBold"/>
                <a:ea typeface="Merriweather ExtraBold"/>
                <a:cs typeface="Merriweather ExtraBold"/>
                <a:sym typeface="Merriweather ExtraBold"/>
              </a:rPr>
              <a:t>(todas transiciones </a:t>
            </a:r>
            <a:r>
              <a:rPr lang="en-US" sz="1451" i="1">
                <a:solidFill>
                  <a:schemeClr val="accent1"/>
                </a:solidFill>
                <a:latin typeface="Merriweather ExtraBold"/>
                <a:ea typeface="Merriweather ExtraBold"/>
                <a:cs typeface="Merriweather ExtraBold"/>
                <a:sym typeface="Merriweather ExtraBold"/>
              </a:rPr>
              <a:t>may</a:t>
            </a:r>
            <a:r>
              <a:rPr lang="en-US" sz="1451">
                <a:solidFill>
                  <a:schemeClr val="dk1"/>
                </a:solidFill>
                <a:latin typeface="Merriweather ExtraBold"/>
                <a:ea typeface="Merriweather ExtraBold"/>
                <a:cs typeface="Merriweather ExtraBold"/>
                <a:sym typeface="Merriweather ExtraBold"/>
              </a:rPr>
              <a:t>)</a:t>
            </a:r>
            <a:endParaRPr sz="3570" b="1">
              <a:solidFill>
                <a:srgbClr val="003366"/>
              </a:solidFill>
              <a:latin typeface="Calibri"/>
              <a:ea typeface="Calibri"/>
              <a:cs typeface="Calibri"/>
              <a:sym typeface="Calibri"/>
            </a:endParaRPr>
          </a:p>
        </p:txBody>
      </p:sp>
      <p:sp>
        <p:nvSpPr>
          <p:cNvPr id="216" name="Google Shape;216;g3acec3b179c_1_0"/>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pic>
        <p:nvPicPr>
          <p:cNvPr id="217" name="Google Shape;217;g3acec3b179c_1_0"/>
          <p:cNvPicPr preferRelativeResize="0"/>
          <p:nvPr/>
        </p:nvPicPr>
        <p:blipFill>
          <a:blip r:embed="rId3">
            <a:alphaModFix/>
          </a:blip>
          <a:stretch>
            <a:fillRect/>
          </a:stretch>
        </p:blipFill>
        <p:spPr>
          <a:xfrm>
            <a:off x="205450" y="992675"/>
            <a:ext cx="2286900" cy="3463355"/>
          </a:xfrm>
          <a:prstGeom prst="rect">
            <a:avLst/>
          </a:prstGeom>
          <a:noFill/>
          <a:ln>
            <a:noFill/>
          </a:ln>
        </p:spPr>
      </p:pic>
      <p:pic>
        <p:nvPicPr>
          <p:cNvPr id="218" name="Google Shape;218;g3acec3b179c_1_0"/>
          <p:cNvPicPr preferRelativeResize="0"/>
          <p:nvPr/>
        </p:nvPicPr>
        <p:blipFill>
          <a:blip r:embed="rId4">
            <a:alphaModFix/>
          </a:blip>
          <a:stretch>
            <a:fillRect/>
          </a:stretch>
        </p:blipFill>
        <p:spPr>
          <a:xfrm>
            <a:off x="5798951" y="1145076"/>
            <a:ext cx="3089351" cy="3229477"/>
          </a:xfrm>
          <a:prstGeom prst="rect">
            <a:avLst/>
          </a:prstGeom>
          <a:noFill/>
          <a:ln>
            <a:noFill/>
          </a:ln>
        </p:spPr>
      </p:pic>
      <p:sp>
        <p:nvSpPr>
          <p:cNvPr id="219" name="Google Shape;219;g3acec3b179c_1_0"/>
          <p:cNvSpPr txBox="1"/>
          <p:nvPr/>
        </p:nvSpPr>
        <p:spPr>
          <a:xfrm>
            <a:off x="3341461" y="2396157"/>
            <a:ext cx="1489500" cy="6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a:solidFill>
                  <a:schemeClr val="accent6"/>
                </a:solidFill>
                <a:latin typeface="Merriweather ExtraBold"/>
                <a:ea typeface="Merriweather ExtraBold"/>
                <a:cs typeface="Merriweather ExtraBold"/>
                <a:sym typeface="Merriweather ExtraBold"/>
              </a:rPr>
              <a:t>Evolucionando </a:t>
            </a:r>
            <a:r>
              <a:rPr lang="en-US" sz="1300">
                <a:solidFill>
                  <a:schemeClr val="dk1"/>
                </a:solidFill>
                <a:latin typeface="Merriweather ExtraBold"/>
                <a:ea typeface="Merriweather ExtraBold"/>
                <a:cs typeface="Merriweather ExtraBold"/>
                <a:sym typeface="Merriweather ExtraBold"/>
              </a:rPr>
              <a:t>el enfoque</a:t>
            </a:r>
            <a:endParaRPr sz="1300">
              <a:solidFill>
                <a:schemeClr val="dk1"/>
              </a:solidFill>
              <a:latin typeface="Merriweather ExtraBold"/>
              <a:ea typeface="Merriweather ExtraBold"/>
              <a:cs typeface="Merriweather ExtraBold"/>
              <a:sym typeface="Merriweather ExtraBold"/>
            </a:endParaRPr>
          </a:p>
        </p:txBody>
      </p:sp>
      <p:pic>
        <p:nvPicPr>
          <p:cNvPr id="220" name="Google Shape;220;g3acec3b179c_1_0"/>
          <p:cNvPicPr preferRelativeResize="0"/>
          <p:nvPr/>
        </p:nvPicPr>
        <p:blipFill rotWithShape="1">
          <a:blip r:embed="rId5">
            <a:alphaModFix/>
          </a:blip>
          <a:srcRect l="17228" t="33419" r="18126" b="31347"/>
          <a:stretch/>
        </p:blipFill>
        <p:spPr>
          <a:xfrm>
            <a:off x="3135480" y="1510023"/>
            <a:ext cx="1901475" cy="1036325"/>
          </a:xfrm>
          <a:prstGeom prst="rect">
            <a:avLst/>
          </a:prstGeom>
          <a:noFill/>
          <a:ln>
            <a:noFill/>
          </a:ln>
        </p:spPr>
      </p:pic>
      <p:sp>
        <p:nvSpPr>
          <p:cNvPr id="221" name="Google Shape;221;g3acec3b179c_1_0"/>
          <p:cNvSpPr txBox="1"/>
          <p:nvPr/>
        </p:nvSpPr>
        <p:spPr>
          <a:xfrm>
            <a:off x="-50" y="11973"/>
            <a:ext cx="9144000"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100" b="1" u="sng">
                <a:solidFill>
                  <a:schemeClr val="dk1"/>
                </a:solidFill>
                <a:latin typeface="Oswald"/>
                <a:ea typeface="Oswald"/>
                <a:cs typeface="Oswald"/>
                <a:sym typeface="Oswald"/>
              </a:rPr>
              <a:t>Un ejemplo</a:t>
            </a:r>
            <a:endParaRPr sz="3100" b="1" u="sng">
              <a:solidFill>
                <a:schemeClr val="dk1"/>
              </a:solidFill>
              <a:latin typeface="Oswald"/>
              <a:ea typeface="Oswald"/>
              <a:cs typeface="Oswald"/>
              <a:sym typeface="Oswald"/>
            </a:endParaRPr>
          </a:p>
          <a:p>
            <a:pPr marL="0" lvl="0" indent="0" algn="ctr" rtl="0">
              <a:spcBef>
                <a:spcPts val="0"/>
              </a:spcBef>
              <a:spcAft>
                <a:spcPts val="0"/>
              </a:spcAft>
              <a:buNone/>
            </a:pPr>
            <a:r>
              <a:rPr lang="en-US" sz="2400">
                <a:solidFill>
                  <a:schemeClr val="dk1"/>
                </a:solidFill>
                <a:latin typeface="Merriweather ExtraBold"/>
                <a:ea typeface="Merriweather ExtraBold"/>
                <a:cs typeface="Merriweather ExtraBold"/>
                <a:sym typeface="Merriweather ExtraBold"/>
              </a:rPr>
              <a:t>Diagrama de </a:t>
            </a:r>
            <a:r>
              <a:rPr lang="en-US" sz="2400">
                <a:solidFill>
                  <a:srgbClr val="3D85C6"/>
                </a:solidFill>
                <a:latin typeface="Merriweather ExtraBold"/>
                <a:ea typeface="Merriweather ExtraBold"/>
                <a:cs typeface="Merriweather ExtraBold"/>
                <a:sym typeface="Merriweather ExtraBold"/>
              </a:rPr>
              <a:t>transiciones</a:t>
            </a:r>
            <a:r>
              <a:rPr lang="en-US" sz="2400">
                <a:solidFill>
                  <a:schemeClr val="dk1"/>
                </a:solidFill>
                <a:latin typeface="Merriweather ExtraBold"/>
                <a:ea typeface="Merriweather ExtraBold"/>
                <a:cs typeface="Merriweather ExtraBold"/>
                <a:sym typeface="Merriweather ExtraBold"/>
              </a:rPr>
              <a:t> de una </a:t>
            </a:r>
            <a:r>
              <a:rPr lang="en-US" sz="2400">
                <a:solidFill>
                  <a:schemeClr val="accent1"/>
                </a:solidFill>
                <a:latin typeface="Merriweather ExtraBold"/>
                <a:ea typeface="Merriweather ExtraBold"/>
                <a:cs typeface="Merriweather ExtraBold"/>
                <a:sym typeface="Merriweather ExtraBold"/>
              </a:rPr>
              <a:t>subasta</a:t>
            </a:r>
            <a:endParaRPr sz="2400">
              <a:solidFill>
                <a:schemeClr val="accent1"/>
              </a:solidFill>
              <a:latin typeface="Merriweather ExtraBold"/>
              <a:ea typeface="Merriweather ExtraBold"/>
              <a:cs typeface="Merriweather ExtraBold"/>
              <a:sym typeface="Merriweather ExtraBold"/>
            </a:endParaRPr>
          </a:p>
        </p:txBody>
      </p:sp>
      <p:sp>
        <p:nvSpPr>
          <p:cNvPr id="222" name="Google Shape;222;g3acec3b179c_1_0"/>
          <p:cNvSpPr txBox="1"/>
          <p:nvPr/>
        </p:nvSpPr>
        <p:spPr>
          <a:xfrm>
            <a:off x="5825025" y="4522513"/>
            <a:ext cx="3037200" cy="673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3366"/>
              </a:buClr>
              <a:buSzPts val="7000"/>
              <a:buFont typeface="Calibri"/>
              <a:buNone/>
            </a:pPr>
            <a:r>
              <a:rPr lang="en-US" sz="1800">
                <a:solidFill>
                  <a:schemeClr val="accent1"/>
                </a:solidFill>
                <a:latin typeface="Merriweather ExtraBold"/>
                <a:ea typeface="Merriweather ExtraBold"/>
                <a:cs typeface="Merriweather ExtraBold"/>
                <a:sym typeface="Merriweather ExtraBold"/>
              </a:rPr>
              <a:t>Modal </a:t>
            </a:r>
            <a:r>
              <a:rPr lang="en-US" sz="1800">
                <a:solidFill>
                  <a:schemeClr val="dk1"/>
                </a:solidFill>
                <a:latin typeface="Merriweather ExtraBold"/>
                <a:ea typeface="Merriweather ExtraBold"/>
                <a:cs typeface="Merriweather ExtraBold"/>
                <a:sym typeface="Merriweather ExtraBold"/>
              </a:rPr>
              <a:t>Abstraction</a:t>
            </a:r>
            <a:endParaRPr sz="1800">
              <a:solidFill>
                <a:schemeClr val="dk1"/>
              </a:solidFill>
              <a:latin typeface="Merriweather ExtraBold"/>
              <a:ea typeface="Merriweather ExtraBold"/>
              <a:cs typeface="Merriweather ExtraBold"/>
              <a:sym typeface="Merriweather ExtraBold"/>
            </a:endParaRPr>
          </a:p>
          <a:p>
            <a:pPr marL="0" marR="0" lvl="0" indent="0" algn="ctr" rtl="0">
              <a:spcBef>
                <a:spcPts val="0"/>
              </a:spcBef>
              <a:spcAft>
                <a:spcPts val="0"/>
              </a:spcAft>
              <a:buClr>
                <a:srgbClr val="003366"/>
              </a:buClr>
              <a:buSzPts val="7000"/>
              <a:buFont typeface="Calibri"/>
              <a:buNone/>
            </a:pPr>
            <a:r>
              <a:rPr lang="en-US" sz="1451">
                <a:solidFill>
                  <a:schemeClr val="dk1"/>
                </a:solidFill>
                <a:latin typeface="Merriweather ExtraBold"/>
                <a:ea typeface="Merriweather ExtraBold"/>
                <a:cs typeface="Merriweather ExtraBold"/>
                <a:sym typeface="Merriweather ExtraBold"/>
              </a:rPr>
              <a:t>(transiciones </a:t>
            </a:r>
            <a:r>
              <a:rPr lang="en-US" sz="1451" i="1">
                <a:solidFill>
                  <a:schemeClr val="accent1"/>
                </a:solidFill>
                <a:latin typeface="Merriweather ExtraBold"/>
                <a:ea typeface="Merriweather ExtraBold"/>
                <a:cs typeface="Merriweather ExtraBold"/>
                <a:sym typeface="Merriweather ExtraBold"/>
              </a:rPr>
              <a:t>may</a:t>
            </a:r>
            <a:r>
              <a:rPr lang="en-US" sz="1451">
                <a:solidFill>
                  <a:schemeClr val="dk1"/>
                </a:solidFill>
                <a:latin typeface="Merriweather ExtraBold"/>
                <a:ea typeface="Merriweather ExtraBold"/>
                <a:cs typeface="Merriweather ExtraBold"/>
                <a:sym typeface="Merriweather ExtraBold"/>
              </a:rPr>
              <a:t> y </a:t>
            </a:r>
            <a:r>
              <a:rPr lang="en-US" sz="1451" i="1">
                <a:solidFill>
                  <a:schemeClr val="accent1"/>
                </a:solidFill>
                <a:latin typeface="Merriweather ExtraBold"/>
                <a:ea typeface="Merriweather ExtraBold"/>
                <a:cs typeface="Merriweather ExtraBold"/>
                <a:sym typeface="Merriweather ExtraBold"/>
              </a:rPr>
              <a:t>must</a:t>
            </a:r>
            <a:r>
              <a:rPr lang="en-US" sz="1451">
                <a:solidFill>
                  <a:schemeClr val="dk1"/>
                </a:solidFill>
                <a:latin typeface="Merriweather ExtraBold"/>
                <a:ea typeface="Merriweather ExtraBold"/>
                <a:cs typeface="Merriweather ExtraBold"/>
                <a:sym typeface="Merriweather ExtraBold"/>
              </a:rPr>
              <a:t>)</a:t>
            </a:r>
            <a:endParaRPr sz="3570" b="1">
              <a:solidFill>
                <a:srgbClr val="003366"/>
              </a:solidFill>
              <a:latin typeface="Calibri"/>
              <a:ea typeface="Calibri"/>
              <a:cs typeface="Calibri"/>
              <a:sym typeface="Calibri"/>
            </a:endParaRPr>
          </a:p>
        </p:txBody>
      </p:sp>
      <p:sp>
        <p:nvSpPr>
          <p:cNvPr id="223" name="Google Shape;223;g3acec3b179c_1_0"/>
          <p:cNvSpPr/>
          <p:nvPr/>
        </p:nvSpPr>
        <p:spPr>
          <a:xfrm>
            <a:off x="3067500" y="3527725"/>
            <a:ext cx="2606400" cy="1231500"/>
          </a:xfrm>
          <a:prstGeom prst="roundRect">
            <a:avLst>
              <a:gd name="adj" fmla="val 16667"/>
            </a:avLst>
          </a:prstGeom>
          <a:no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p:txBody>
      </p:sp>
      <p:sp>
        <p:nvSpPr>
          <p:cNvPr id="224" name="Google Shape;224;g3acec3b179c_1_0"/>
          <p:cNvSpPr txBox="1"/>
          <p:nvPr/>
        </p:nvSpPr>
        <p:spPr>
          <a:xfrm>
            <a:off x="3075138" y="3527720"/>
            <a:ext cx="26064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rgbClr val="B45F06"/>
                </a:solidFill>
                <a:latin typeface="Oswald SemiBold"/>
                <a:ea typeface="Oswald SemiBold"/>
                <a:cs typeface="Oswald SemiBold"/>
                <a:sym typeface="Oswald SemiBold"/>
              </a:rPr>
              <a:t>Tip: </a:t>
            </a:r>
            <a:r>
              <a:rPr lang="en-US" sz="1300">
                <a:solidFill>
                  <a:srgbClr val="073763"/>
                </a:solidFill>
                <a:latin typeface="Merriweather SemiBold"/>
                <a:ea typeface="Merriweather SemiBold"/>
                <a:cs typeface="Merriweather SemiBold"/>
                <a:sym typeface="Merriweather SemiBold"/>
              </a:rPr>
              <a:t>Cuando una transición aparece como </a:t>
            </a:r>
            <a:r>
              <a:rPr lang="en-US" sz="1300" i="1">
                <a:solidFill>
                  <a:srgbClr val="073763"/>
                </a:solidFill>
                <a:latin typeface="Merriweather SemiBold"/>
                <a:ea typeface="Merriweather SemiBold"/>
                <a:cs typeface="Merriweather SemiBold"/>
                <a:sym typeface="Merriweather SemiBold"/>
              </a:rPr>
              <a:t>may</a:t>
            </a:r>
            <a:r>
              <a:rPr lang="en-US" sz="1300">
                <a:solidFill>
                  <a:srgbClr val="073763"/>
                </a:solidFill>
                <a:latin typeface="Merriweather SemiBold"/>
                <a:ea typeface="Merriweather SemiBold"/>
                <a:cs typeface="Merriweather SemiBold"/>
                <a:sym typeface="Merriweather SemiBold"/>
              </a:rPr>
              <a:t>, es un </a:t>
            </a:r>
            <a:r>
              <a:rPr lang="en-US" sz="1300">
                <a:solidFill>
                  <a:schemeClr val="accent1"/>
                </a:solidFill>
                <a:latin typeface="Merriweather SemiBold"/>
                <a:ea typeface="Merriweather SemiBold"/>
                <a:cs typeface="Merriweather SemiBold"/>
                <a:sym typeface="Merriweather SemiBold"/>
              </a:rPr>
              <a:t>posible síntoma</a:t>
            </a:r>
            <a:r>
              <a:rPr lang="en-US" sz="1300">
                <a:solidFill>
                  <a:srgbClr val="073763"/>
                </a:solidFill>
                <a:latin typeface="Merriweather SemiBold"/>
                <a:ea typeface="Merriweather SemiBold"/>
                <a:cs typeface="Merriweather SemiBold"/>
                <a:sym typeface="Merriweather SemiBold"/>
              </a:rPr>
              <a:t> de un defecto de lógica, y merece ser </a:t>
            </a:r>
            <a:r>
              <a:rPr lang="en-US" sz="1300">
                <a:solidFill>
                  <a:schemeClr val="accent1"/>
                </a:solidFill>
                <a:latin typeface="Merriweather SemiBold"/>
                <a:ea typeface="Merriweather SemiBold"/>
                <a:cs typeface="Merriweather SemiBold"/>
                <a:sym typeface="Merriweather SemiBold"/>
              </a:rPr>
              <a:t>revisado</a:t>
            </a:r>
            <a:r>
              <a:rPr lang="en-US" sz="1300">
                <a:solidFill>
                  <a:srgbClr val="073763"/>
                </a:solidFill>
                <a:latin typeface="Merriweather SemiBold"/>
                <a:ea typeface="Merriweather SemiBold"/>
                <a:cs typeface="Merriweather SemiBold"/>
                <a:sym typeface="Merriweather SemiBold"/>
              </a:rPr>
              <a:t>.</a:t>
            </a:r>
            <a:endParaRPr sz="1300">
              <a:solidFill>
                <a:srgbClr val="073763"/>
              </a:solidFill>
              <a:latin typeface="Merriweather SemiBold"/>
              <a:ea typeface="Merriweather SemiBold"/>
              <a:cs typeface="Merriweather SemiBold"/>
              <a:sym typeface="Merriweather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3acec3b179c_2_6"/>
          <p:cNvSpPr txBox="1"/>
          <p:nvPr/>
        </p:nvSpPr>
        <p:spPr>
          <a:xfrm>
            <a:off x="268350" y="1028700"/>
            <a:ext cx="8595000" cy="70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Calibri"/>
                <a:ea typeface="Calibri"/>
                <a:cs typeface="Calibri"/>
                <a:sym typeface="Calibri"/>
              </a:rPr>
              <a:t>Alloy4PA es un programa ejecutable en entornos Java y Docker, que permite analizar las abstracciones modales de contratos inteligentes.</a:t>
            </a:r>
            <a:endParaRPr sz="1800">
              <a:solidFill>
                <a:schemeClr val="dk1"/>
              </a:solidFill>
              <a:latin typeface="Calibri"/>
              <a:ea typeface="Calibri"/>
              <a:cs typeface="Calibri"/>
              <a:sym typeface="Calibri"/>
            </a:endParaRPr>
          </a:p>
        </p:txBody>
      </p:sp>
      <p:sp>
        <p:nvSpPr>
          <p:cNvPr id="231" name="Google Shape;231;g3acec3b179c_2_6"/>
          <p:cNvSpPr/>
          <p:nvPr/>
        </p:nvSpPr>
        <p:spPr>
          <a:xfrm>
            <a:off x="1469334" y="2219725"/>
            <a:ext cx="1200000" cy="9627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dk1"/>
                </a:solidFill>
                <a:latin typeface="Merriweather"/>
                <a:ea typeface="Merriweather"/>
                <a:cs typeface="Merriweather"/>
                <a:sym typeface="Merriweather"/>
              </a:rPr>
              <a:t>TRADUCCIÓN MANUAL</a:t>
            </a:r>
            <a:endParaRPr sz="1100">
              <a:latin typeface="Calibri"/>
              <a:ea typeface="Calibri"/>
              <a:cs typeface="Calibri"/>
              <a:sym typeface="Calibri"/>
            </a:endParaRPr>
          </a:p>
        </p:txBody>
      </p:sp>
      <p:sp>
        <p:nvSpPr>
          <p:cNvPr id="232" name="Google Shape;232;g3acec3b179c_2_6"/>
          <p:cNvSpPr/>
          <p:nvPr/>
        </p:nvSpPr>
        <p:spPr>
          <a:xfrm>
            <a:off x="5841438" y="2219721"/>
            <a:ext cx="1200000" cy="962700"/>
          </a:xfrm>
          <a:prstGeom prst="rightArrow">
            <a:avLst>
              <a:gd name="adj1" fmla="val 50000"/>
              <a:gd name="adj2"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chemeClr val="dk1"/>
                </a:solidFill>
                <a:latin typeface="Merriweather"/>
                <a:ea typeface="Merriweather"/>
                <a:cs typeface="Merriweather"/>
                <a:sym typeface="Merriweather"/>
              </a:rPr>
              <a:t>EJECUCIÓN DE </a:t>
            </a:r>
            <a:r>
              <a:rPr lang="en-US" sz="900">
                <a:solidFill>
                  <a:schemeClr val="accent6"/>
                </a:solidFill>
                <a:latin typeface="Merriweather"/>
                <a:ea typeface="Merriweather"/>
                <a:cs typeface="Merriweather"/>
                <a:sym typeface="Merriweather"/>
              </a:rPr>
              <a:t>ALLOY4PA</a:t>
            </a:r>
            <a:endParaRPr sz="900">
              <a:solidFill>
                <a:schemeClr val="accent6"/>
              </a:solidFill>
              <a:latin typeface="Merriweather"/>
              <a:ea typeface="Merriweather"/>
              <a:cs typeface="Merriweather"/>
              <a:sym typeface="Merriweather"/>
            </a:endParaRPr>
          </a:p>
        </p:txBody>
      </p:sp>
      <p:sp>
        <p:nvSpPr>
          <p:cNvPr id="233" name="Google Shape;233;g3acec3b179c_2_6"/>
          <p:cNvSpPr txBox="1">
            <a:spLocks noGrp="1"/>
          </p:cNvSpPr>
          <p:nvPr>
            <p:ph type="title"/>
          </p:nvPr>
        </p:nvSpPr>
        <p:spPr>
          <a:xfrm>
            <a:off x="679660" y="177527"/>
            <a:ext cx="7772400" cy="1102500"/>
          </a:xfrm>
          <a:prstGeom prst="rect">
            <a:avLst/>
          </a:prstGeom>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000" b="1" u="sng">
                <a:latin typeface="Oswald"/>
                <a:ea typeface="Oswald"/>
                <a:cs typeface="Oswald"/>
                <a:sym typeface="Oswald"/>
              </a:rPr>
              <a:t>Alloy4PA</a:t>
            </a:r>
            <a:endParaRPr sz="3000" b="1">
              <a:latin typeface="Oswald"/>
              <a:ea typeface="Oswald"/>
              <a:cs typeface="Oswald"/>
              <a:sym typeface="Oswald"/>
            </a:endParaRPr>
          </a:p>
          <a:p>
            <a:pPr marL="0" marR="0" lvl="0" indent="0" algn="ctr" rtl="0">
              <a:lnSpc>
                <a:spcPct val="100000"/>
              </a:lnSpc>
              <a:spcBef>
                <a:spcPts val="0"/>
              </a:spcBef>
              <a:spcAft>
                <a:spcPts val="0"/>
              </a:spcAft>
              <a:buNone/>
            </a:pPr>
            <a:r>
              <a:rPr lang="en-US" sz="2400">
                <a:solidFill>
                  <a:schemeClr val="accent1"/>
                </a:solidFill>
                <a:latin typeface="Merriweather ExtraBold"/>
                <a:ea typeface="Merriweather ExtraBold"/>
                <a:cs typeface="Merriweather ExtraBold"/>
                <a:sym typeface="Merriweather ExtraBold"/>
              </a:rPr>
              <a:t>Presentando </a:t>
            </a:r>
            <a:r>
              <a:rPr lang="en-US" sz="2400">
                <a:latin typeface="Merriweather ExtraBold"/>
                <a:ea typeface="Merriweather ExtraBold"/>
                <a:cs typeface="Merriweather ExtraBold"/>
                <a:sym typeface="Merriweather ExtraBold"/>
              </a:rPr>
              <a:t>la herramienta </a:t>
            </a:r>
            <a:endParaRPr sz="2400">
              <a:latin typeface="Merriweather ExtraBold"/>
              <a:ea typeface="Merriweather ExtraBold"/>
              <a:cs typeface="Merriweather ExtraBold"/>
              <a:sym typeface="Merriweather ExtraBold"/>
            </a:endParaRPr>
          </a:p>
        </p:txBody>
      </p:sp>
      <p:pic>
        <p:nvPicPr>
          <p:cNvPr id="234" name="Google Shape;234;g3acec3b179c_2_6" descr="&lt;svg xmlns=&quot;http://www.w3.org/2000/svg&quot; height=&quot;48px&quot; viewBox=&quot;0 -960 960 960&quot; width=&quot;48px&quot; fill=&quot;#1f1f1f&quot;&gt;&lt;path d=&quot;M225-80q-43.75 0-74.37-30.63Q120-141.25 120-185v-135h120v-560h600v695q0 43.75-30.62 74.37Q778.75-80 735-80H225Zm509.91-60Q754-140 767-152.94q13-12.94 13-32.06v-635H300v500h390v135q0 19.12 12.91 32.06 12.91 12.94 32 12.94ZM360-640v-60h360v60H360Zm0 120v-60h360v60H360ZM224-140h406v-120H180v75q0 19.12 13 32.06Q206-140 224-140Zm0 0h-44 450-406Z&quot;/&gt;&lt;/svg&gt;"/>
          <p:cNvPicPr preferRelativeResize="0"/>
          <p:nvPr/>
        </p:nvPicPr>
        <p:blipFill>
          <a:blip r:embed="rId3">
            <a:alphaModFix/>
          </a:blip>
          <a:stretch>
            <a:fillRect/>
          </a:stretch>
        </p:blipFill>
        <p:spPr>
          <a:xfrm>
            <a:off x="493562" y="1979550"/>
            <a:ext cx="762000" cy="762000"/>
          </a:xfrm>
          <a:prstGeom prst="rect">
            <a:avLst/>
          </a:prstGeom>
          <a:noFill/>
          <a:ln>
            <a:noFill/>
          </a:ln>
        </p:spPr>
      </p:pic>
      <p:pic>
        <p:nvPicPr>
          <p:cNvPr id="235" name="Google Shape;235;g3acec3b179c_2_6" descr="&lt;svg xmlns=&quot;http://www.w3.org/2000/svg&quot; height=&quot;48px&quot; viewBox=&quot;0 -960 960 960&quot; width=&quot;48px&quot; fill=&quot;#1f1f1f&quot;&gt;&lt;path d=&quot;m379-343 44-44-93-93 92-92-44-44-136 136 137 137Zm202 0 137-137-137-137-44 44 93 93-93 93 44 44ZM180-120q-24 0-42-18t-18-42v-600q0-24 18-42t42-18h600q24 0 42 18t18 42v600q0 24-18 42t-42 18H180Zm0-60h600v-600H180v600Zm0-600v600-600Z&quot;/&gt;&lt;/svg&gt;"/>
          <p:cNvPicPr preferRelativeResize="0"/>
          <p:nvPr/>
        </p:nvPicPr>
        <p:blipFill>
          <a:blip r:embed="rId4">
            <a:alphaModFix/>
          </a:blip>
          <a:stretch>
            <a:fillRect/>
          </a:stretch>
        </p:blipFill>
        <p:spPr>
          <a:xfrm>
            <a:off x="2926992" y="1921445"/>
            <a:ext cx="762000" cy="762000"/>
          </a:xfrm>
          <a:prstGeom prst="rect">
            <a:avLst/>
          </a:prstGeom>
          <a:noFill/>
          <a:ln>
            <a:noFill/>
          </a:ln>
        </p:spPr>
      </p:pic>
      <p:pic>
        <p:nvPicPr>
          <p:cNvPr id="236" name="Google Shape;236;g3acec3b179c_2_6" descr="&lt;svg xmlns=&quot;http://www.w3.org/2000/svg&quot; height=&quot;48px&quot; viewBox=&quot;0 -960 960 960&quot; width=&quot;48px&quot; fill=&quot;#1f1f1f&quot;&gt;&lt;path d=&quot;M635-150h40v-150h-40v150Zm20-189q8 0 14-6.15t6-14.35q0-8.2-6-14.35T655-380q-9 0-14.5 6t-5.5 14.29q0 8.28 5.5 14.5Q646-339 655-339ZM180-820v295-4 389-680 186-186Zm99 400h166.54Q458-437 473-452t32-28H279v60Zm0 170h123q-2-14-1.5-29.5T403-310H279v60ZM180-80q-24 0-42-18t-18-42v-680q0-24 18-42t42-18h361l219 219v155q-14-6-29-11t-31-8v-109H511v-186H180v680h259q11 17 23.96 32.09Q475.91-92.82 492-80H180Zm475-389q80.51 0 137.26 56.74Q849-355.51 849-275q0 80.51-56.74 137.26Q735.51-81 655-81q-80.51 0-137.26-56.74Q461-194.49 461-275q0-80.51 56.74-137.26Q574.49-469 655-469Z&quot;/&gt;&lt;/svg&gt;"/>
          <p:cNvPicPr preferRelativeResize="0"/>
          <p:nvPr/>
        </p:nvPicPr>
        <p:blipFill>
          <a:blip r:embed="rId5">
            <a:alphaModFix/>
          </a:blip>
          <a:stretch>
            <a:fillRect/>
          </a:stretch>
        </p:blipFill>
        <p:spPr>
          <a:xfrm>
            <a:off x="4581525" y="1962634"/>
            <a:ext cx="762000" cy="762000"/>
          </a:xfrm>
          <a:prstGeom prst="rect">
            <a:avLst/>
          </a:prstGeom>
          <a:noFill/>
          <a:ln>
            <a:noFill/>
          </a:ln>
        </p:spPr>
      </p:pic>
      <p:pic>
        <p:nvPicPr>
          <p:cNvPr id="237" name="Google Shape;237;g3acec3b179c_2_6" descr="&lt;svg xmlns=&quot;http://www.w3.org/2000/svg&quot; height=&quot;48px&quot; viewBox=&quot;0 -960 960 960&quot; width=&quot;48px&quot; fill=&quot;#1f1f1f&quot;&gt;&lt;path d=&quot;M481-80q-47.5 0-80.75-32.5T367-193q0-8 1-14.5t3-13.5l-100-56q-15 15-35 24t-43 9q-47.5 0-80.75-32.94t-33.25-80Q79-404 111.5-437t80.5-33q24.73 0 46.36 10Q260-450 276-433l134-67q-5-26 2-51t24-45l-43-64q-8.4 3-17.4 4.5-9 1.5-18.6 1.5-47.5 0-80.75-32.94t-33.25-80Q243-814 276.15-847q33.14-33 80.5-33 47.35 0 79.85 32.96Q469-814.08 469-767q0 21-7 39.5T442-694l43 65q8-3 17.5-4.5T522-635q17.72 0 33.36 5.5T585-615l79-65q-5-10.65-7.5-21.82Q654-713 654-726q0-48 32.5-80.5t80-32.5q47.5 0 80.5 32.94t33 80q0 47.06-32.96 79.56T767-614q-18.45 0-34.72-5Q716-624 702-634l-78 65q5 10.97 7.5 22.48Q634-535 634-522q0 47.08-32.96 80.04Q568.08-409 521-409q-26 0-47-10.5T437-447l-134 68q2 12.5 1.5 25t-3.5 25l99 56q16-15 37-24t44-9q46.67 0 79.33 32.94 32.67 32.94 32.67 80T560.33-113Q527.67-80 481-80ZM193.07-304q22.07 0 37-15.5T245-357q0-22-14.93-37.5t-37-15.5Q171-410 155-394.5T139-357q0 22 16 37.5t38.07 15.5Zm164-409q22.07 0 37-15.5T409-766q0-22-14.93-37.5t-37-15.5Q335-819 319-803.5T303-766q0 22 16 37.5t38.07 15.5ZM480-140q22 0 37.5-15.5T533-193q0-22-15.5-37.5T480-246q-22 0-37.5 15.5T427-193q0 22 15.5 37.5T480-140Zm41-329q22 0 37.5-15.5T574-522q0-22-15.5-37.5T521-575q-22 0-37.5 15.5T468-522q0 22 15.5 37.5T521-469Zm246.07-205q22.07 0 37-14.93t14.93-37q0-22.07-14.93-37.57t-37-15.5Q745-779 729-763.5t-16 37.57q0 22.07 16 37T767.07-674Z&quot;/&gt;&lt;/svg&gt;"/>
          <p:cNvPicPr preferRelativeResize="0"/>
          <p:nvPr/>
        </p:nvPicPr>
        <p:blipFill>
          <a:blip r:embed="rId6">
            <a:alphaModFix/>
          </a:blip>
          <a:stretch>
            <a:fillRect/>
          </a:stretch>
        </p:blipFill>
        <p:spPr>
          <a:xfrm>
            <a:off x="7670625" y="1526250"/>
            <a:ext cx="762000" cy="762000"/>
          </a:xfrm>
          <a:prstGeom prst="rect">
            <a:avLst/>
          </a:prstGeom>
          <a:noFill/>
          <a:ln>
            <a:noFill/>
          </a:ln>
        </p:spPr>
      </p:pic>
      <p:sp>
        <p:nvSpPr>
          <p:cNvPr id="238" name="Google Shape;238;g3acec3b179c_2_6"/>
          <p:cNvSpPr txBox="1"/>
          <p:nvPr/>
        </p:nvSpPr>
        <p:spPr>
          <a:xfrm>
            <a:off x="-15088" y="2714853"/>
            <a:ext cx="17793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3D85C6"/>
                </a:solidFill>
                <a:latin typeface="Merriweather"/>
                <a:ea typeface="Merriweather"/>
                <a:cs typeface="Merriweather"/>
                <a:sym typeface="Merriweather"/>
              </a:rPr>
              <a:t>Contrato</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Ejecutable</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Escrito en Solidity</a:t>
            </a:r>
            <a:endParaRPr sz="1200" b="1">
              <a:solidFill>
                <a:schemeClr val="dk1"/>
              </a:solidFill>
              <a:latin typeface="Merriweather"/>
              <a:ea typeface="Merriweather"/>
              <a:cs typeface="Merriweather"/>
              <a:sym typeface="Merriweather"/>
            </a:endParaRPr>
          </a:p>
        </p:txBody>
      </p:sp>
      <p:sp>
        <p:nvSpPr>
          <p:cNvPr id="239" name="Google Shape;239;g3acec3b179c_2_6"/>
          <p:cNvSpPr txBox="1"/>
          <p:nvPr/>
        </p:nvSpPr>
        <p:spPr>
          <a:xfrm>
            <a:off x="2418342" y="2586472"/>
            <a:ext cx="17793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3D85C6"/>
                </a:solidFill>
                <a:latin typeface="Merriweather"/>
                <a:ea typeface="Merriweather"/>
                <a:cs typeface="Merriweather"/>
                <a:sym typeface="Merriweather"/>
              </a:rPr>
              <a:t>Modelo</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Abstracción modal</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Escrita en Alloy</a:t>
            </a:r>
            <a:endParaRPr sz="1200" b="1">
              <a:solidFill>
                <a:schemeClr val="dk1"/>
              </a:solidFill>
              <a:latin typeface="Merriweather"/>
              <a:ea typeface="Merriweather"/>
              <a:cs typeface="Merriweather"/>
              <a:sym typeface="Merriweather"/>
            </a:endParaRPr>
          </a:p>
        </p:txBody>
      </p:sp>
      <p:sp>
        <p:nvSpPr>
          <p:cNvPr id="240" name="Google Shape;240;g3acec3b179c_2_6"/>
          <p:cNvSpPr txBox="1"/>
          <p:nvPr/>
        </p:nvSpPr>
        <p:spPr>
          <a:xfrm>
            <a:off x="4073617" y="2654436"/>
            <a:ext cx="17793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3D85C6"/>
                </a:solidFill>
                <a:latin typeface="Merriweather"/>
                <a:ea typeface="Merriweather"/>
                <a:cs typeface="Merriweather"/>
                <a:sym typeface="Merriweather"/>
              </a:rPr>
              <a:t>Configuración</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Archivo .ini</a:t>
            </a:r>
            <a:endParaRPr sz="12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Indica cómo ejecutar</a:t>
            </a:r>
            <a:endParaRPr sz="1200" b="1">
              <a:solidFill>
                <a:schemeClr val="dk1"/>
              </a:solidFill>
              <a:latin typeface="Merriweather"/>
              <a:ea typeface="Merriweather"/>
              <a:cs typeface="Merriweather"/>
              <a:sym typeface="Merriweather"/>
            </a:endParaRPr>
          </a:p>
        </p:txBody>
      </p:sp>
      <p:sp>
        <p:nvSpPr>
          <p:cNvPr id="241" name="Google Shape;241;g3acec3b179c_2_6"/>
          <p:cNvSpPr txBox="1"/>
          <p:nvPr/>
        </p:nvSpPr>
        <p:spPr>
          <a:xfrm>
            <a:off x="6952425" y="2200500"/>
            <a:ext cx="2198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3D85C6"/>
                </a:solidFill>
                <a:latin typeface="Merriweather"/>
                <a:ea typeface="Merriweather"/>
                <a:cs typeface="Merriweather"/>
                <a:sym typeface="Merriweather"/>
              </a:rPr>
              <a:t>Gráfico</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Diagrama de transiciones</a:t>
            </a:r>
            <a:endParaRPr sz="12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Escrito en Graphviz DOT</a:t>
            </a:r>
            <a:endParaRPr sz="1200" b="1">
              <a:solidFill>
                <a:schemeClr val="dk1"/>
              </a:solidFill>
              <a:latin typeface="Merriweather"/>
              <a:ea typeface="Merriweather"/>
              <a:cs typeface="Merriweather"/>
              <a:sym typeface="Merriweather"/>
            </a:endParaRPr>
          </a:p>
        </p:txBody>
      </p:sp>
      <p:pic>
        <p:nvPicPr>
          <p:cNvPr id="242" name="Google Shape;242;g3acec3b179c_2_6" descr="&lt;svg xmlns=&quot;http://www.w3.org/2000/svg&quot; height=&quot;48px&quot; viewBox=&quot;0 -960 960 960&quot; width=&quot;48px&quot; fill=&quot;#1f1f1f&quot;&gt;&lt;path d=&quot;M180-120q-24 0-42-18t-18-42v-600q0-24 18-42t42-18h600q24 0 42 18t18 42v600q0 24-18 42t-42 18H180Zm270-250H180v190h270v-190Zm60 0v190h270v-190H510Zm-60-60v-190H180v190h270Zm60 0h270v-190H510v190ZM180-680h600v-100H180v100Z&quot;/&gt;&lt;/svg&gt;"/>
          <p:cNvPicPr preferRelativeResize="0"/>
          <p:nvPr/>
        </p:nvPicPr>
        <p:blipFill>
          <a:blip r:embed="rId7">
            <a:alphaModFix/>
          </a:blip>
          <a:stretch>
            <a:fillRect/>
          </a:stretch>
        </p:blipFill>
        <p:spPr>
          <a:xfrm>
            <a:off x="7670625" y="2952350"/>
            <a:ext cx="762000" cy="762000"/>
          </a:xfrm>
          <a:prstGeom prst="rect">
            <a:avLst/>
          </a:prstGeom>
          <a:noFill/>
          <a:ln>
            <a:noFill/>
          </a:ln>
        </p:spPr>
      </p:pic>
      <p:sp>
        <p:nvSpPr>
          <p:cNvPr id="243" name="Google Shape;243;g3acec3b179c_2_6"/>
          <p:cNvSpPr txBox="1"/>
          <p:nvPr/>
        </p:nvSpPr>
        <p:spPr>
          <a:xfrm>
            <a:off x="6952423" y="3568568"/>
            <a:ext cx="21984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b="1">
                <a:solidFill>
                  <a:srgbClr val="3D85C6"/>
                </a:solidFill>
                <a:latin typeface="Merriweather"/>
                <a:ea typeface="Merriweather"/>
                <a:cs typeface="Merriweather"/>
                <a:sym typeface="Merriweather"/>
              </a:rPr>
              <a:t>Estadísticas</a:t>
            </a:r>
            <a:endParaRPr sz="1500" b="1">
              <a:solidFill>
                <a:srgbClr val="3D85C6"/>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Reportes y tiempos</a:t>
            </a:r>
            <a:endParaRPr sz="1200" b="1">
              <a:solidFill>
                <a:schemeClr val="dk1"/>
              </a:solidFill>
              <a:latin typeface="Merriweather"/>
              <a:ea typeface="Merriweather"/>
              <a:cs typeface="Merriweather"/>
              <a:sym typeface="Merriweather"/>
            </a:endParaRPr>
          </a:p>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Archivo CSV</a:t>
            </a:r>
            <a:endParaRPr sz="1200" b="1">
              <a:solidFill>
                <a:schemeClr val="dk1"/>
              </a:solidFill>
              <a:latin typeface="Merriweather"/>
              <a:ea typeface="Merriweather"/>
              <a:cs typeface="Merriweather"/>
              <a:sym typeface="Merriweather"/>
            </a:endParaRPr>
          </a:p>
        </p:txBody>
      </p:sp>
      <p:sp>
        <p:nvSpPr>
          <p:cNvPr id="244" name="Google Shape;244;g3acec3b179c_2_6"/>
          <p:cNvSpPr/>
          <p:nvPr/>
        </p:nvSpPr>
        <p:spPr>
          <a:xfrm>
            <a:off x="1008600" y="3714350"/>
            <a:ext cx="4487400" cy="1392600"/>
          </a:xfrm>
          <a:prstGeom prst="roundRect">
            <a:avLst>
              <a:gd name="adj" fmla="val 16667"/>
            </a:avLst>
          </a:prstGeom>
          <a:noFill/>
          <a:ln w="12100" cap="flat" cmpd="sng">
            <a:solidFill>
              <a:srgbClr val="003366"/>
            </a:solidFill>
            <a:prstDash val="solid"/>
            <a:round/>
            <a:headEnd type="none" w="sm" len="sm"/>
            <a:tailEnd type="none" w="sm" len="sm"/>
          </a:ln>
        </p:spPr>
        <p:txBody>
          <a:bodyPr spcFirstLastPara="1" wrap="square" lIns="116075" tIns="116075" rIns="116075" bIns="116075" anchor="ctr" anchorCtr="0">
            <a:noAutofit/>
          </a:bodyPr>
          <a:lstStyle/>
          <a:p>
            <a:pPr marL="320040" lvl="0" indent="-180340" algn="l" rtl="0">
              <a:spcBef>
                <a:spcPts val="0"/>
              </a:spcBef>
              <a:spcAft>
                <a:spcPts val="0"/>
              </a:spcAft>
              <a:buClr>
                <a:schemeClr val="dk1"/>
              </a:buClr>
              <a:buSzPts val="1400"/>
              <a:buFont typeface="Merriweather"/>
              <a:buAutoNum type="arabicPeriod"/>
            </a:pPr>
            <a:r>
              <a:rPr lang="en-US" b="1">
                <a:solidFill>
                  <a:schemeClr val="accent6"/>
                </a:solidFill>
                <a:latin typeface="Merriweather"/>
                <a:ea typeface="Merriweather"/>
                <a:cs typeface="Merriweather"/>
                <a:sym typeface="Merriweather"/>
              </a:rPr>
              <a:t>EPA</a:t>
            </a:r>
            <a:r>
              <a:rPr lang="en-US" b="1">
                <a:solidFill>
                  <a:schemeClr val="accent1"/>
                </a:solidFill>
                <a:latin typeface="Merriweather"/>
                <a:ea typeface="Merriweather"/>
                <a:cs typeface="Merriweather"/>
                <a:sym typeface="Merriweather"/>
              </a:rPr>
              <a:t> </a:t>
            </a:r>
            <a:r>
              <a:rPr lang="en-US">
                <a:solidFill>
                  <a:schemeClr val="dk1"/>
                </a:solidFill>
                <a:latin typeface="Merriweather"/>
                <a:ea typeface="Merriweather"/>
                <a:cs typeface="Merriweather"/>
                <a:sym typeface="Merriweather"/>
              </a:rPr>
              <a:t>(Enumerated PA):</a:t>
            </a:r>
            <a:r>
              <a:rPr lang="en-US" sz="1800">
                <a:solidFill>
                  <a:schemeClr val="dk1"/>
                </a:solidFill>
                <a:latin typeface="Calibri"/>
                <a:ea typeface="Calibri"/>
                <a:cs typeface="Calibri"/>
                <a:sym typeface="Calibri"/>
              </a:rPr>
              <a:t/>
            </a:r>
            <a:br>
              <a:rPr lang="en-US" sz="1800">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Genera las combinaciones posibles para el modelo.</a:t>
            </a:r>
            <a:endParaRPr>
              <a:solidFill>
                <a:schemeClr val="dk1"/>
              </a:solidFill>
              <a:latin typeface="Calibri"/>
              <a:ea typeface="Calibri"/>
              <a:cs typeface="Calibri"/>
              <a:sym typeface="Calibri"/>
            </a:endParaRPr>
          </a:p>
          <a:p>
            <a:pPr marL="320040" lvl="0" indent="-167640" algn="l" rtl="0">
              <a:spcBef>
                <a:spcPts val="0"/>
              </a:spcBef>
              <a:spcAft>
                <a:spcPts val="0"/>
              </a:spcAft>
              <a:buClr>
                <a:schemeClr val="dk1"/>
              </a:buClr>
              <a:buSzPts val="1200"/>
              <a:buFont typeface="Merriweather"/>
              <a:buAutoNum type="arabicPeriod"/>
            </a:pPr>
            <a:r>
              <a:rPr lang="en-US" b="1">
                <a:solidFill>
                  <a:schemeClr val="accent6"/>
                </a:solidFill>
                <a:latin typeface="Merriweather"/>
                <a:ea typeface="Merriweather"/>
                <a:cs typeface="Merriweather"/>
                <a:sym typeface="Merriweather"/>
              </a:rPr>
              <a:t>BEPA</a:t>
            </a:r>
            <a:r>
              <a:rPr lang="en-US">
                <a:solidFill>
                  <a:schemeClr val="dk1"/>
                </a:solidFill>
                <a:latin typeface="Merriweather"/>
                <a:ea typeface="Merriweather"/>
                <a:cs typeface="Merriweather"/>
                <a:sym typeface="Merriweather"/>
              </a:rPr>
              <a:t> (Bounded Exhaustive PA):</a:t>
            </a:r>
            <a:r>
              <a:rPr lang="en-US" sz="1600">
                <a:solidFill>
                  <a:schemeClr val="dk1"/>
                </a:solidFill>
                <a:latin typeface="Merriweather"/>
                <a:ea typeface="Merriweather"/>
                <a:cs typeface="Merriweather"/>
                <a:sym typeface="Merriweather"/>
              </a:rPr>
              <a:t/>
            </a:r>
            <a:br>
              <a:rPr lang="en-US" sz="1600">
                <a:solidFill>
                  <a:schemeClr val="dk1"/>
                </a:solidFill>
                <a:latin typeface="Merriweather"/>
                <a:ea typeface="Merriweather"/>
                <a:cs typeface="Merriweather"/>
                <a:sym typeface="Merriweather"/>
              </a:rPr>
            </a:br>
            <a:r>
              <a:rPr lang="en-US">
                <a:solidFill>
                  <a:schemeClr val="dk1"/>
                </a:solidFill>
                <a:latin typeface="Calibri"/>
                <a:ea typeface="Calibri"/>
                <a:cs typeface="Calibri"/>
                <a:sym typeface="Calibri"/>
              </a:rPr>
              <a:t>Clasifica transiciones como </a:t>
            </a:r>
            <a:r>
              <a:rPr lang="en-US" i="1">
                <a:solidFill>
                  <a:schemeClr val="dk1"/>
                </a:solidFill>
                <a:latin typeface="Calibri"/>
                <a:ea typeface="Calibri"/>
                <a:cs typeface="Calibri"/>
                <a:sym typeface="Calibri"/>
              </a:rPr>
              <a:t>may</a:t>
            </a:r>
            <a:r>
              <a:rPr lang="en-US">
                <a:solidFill>
                  <a:schemeClr val="dk1"/>
                </a:solidFill>
                <a:latin typeface="Calibri"/>
                <a:ea typeface="Calibri"/>
                <a:cs typeface="Calibri"/>
                <a:sym typeface="Calibri"/>
              </a:rPr>
              <a:t> o </a:t>
            </a:r>
            <a:r>
              <a:rPr lang="en-US" i="1">
                <a:solidFill>
                  <a:schemeClr val="dk1"/>
                </a:solidFill>
                <a:latin typeface="Calibri"/>
                <a:ea typeface="Calibri"/>
                <a:cs typeface="Calibri"/>
                <a:sym typeface="Calibri"/>
              </a:rPr>
              <a:t>must</a:t>
            </a:r>
            <a:r>
              <a:rPr lang="en-US">
                <a:solidFill>
                  <a:schemeClr val="dk1"/>
                </a:solidFill>
                <a:latin typeface="Calibri"/>
                <a:ea typeface="Calibri"/>
                <a:cs typeface="Calibri"/>
                <a:sym typeface="Calibri"/>
              </a:rPr>
              <a:t>.</a:t>
            </a:r>
            <a:endParaRPr sz="1600">
              <a:solidFill>
                <a:schemeClr val="dk1"/>
              </a:solidFill>
              <a:latin typeface="Merriweather"/>
              <a:ea typeface="Merriweather"/>
              <a:cs typeface="Merriweather"/>
              <a:sym typeface="Merriweather"/>
            </a:endParaRPr>
          </a:p>
          <a:p>
            <a:pPr marL="320040" lvl="0" indent="-167640" algn="l" rtl="0">
              <a:spcBef>
                <a:spcPts val="0"/>
              </a:spcBef>
              <a:spcAft>
                <a:spcPts val="0"/>
              </a:spcAft>
              <a:buClr>
                <a:schemeClr val="dk1"/>
              </a:buClr>
              <a:buSzPts val="1200"/>
              <a:buFont typeface="Merriweather"/>
              <a:buAutoNum type="arabicPeriod"/>
            </a:pPr>
            <a:r>
              <a:rPr lang="en-US" b="1">
                <a:solidFill>
                  <a:schemeClr val="accent6"/>
                </a:solidFill>
                <a:latin typeface="Merriweather"/>
                <a:ea typeface="Merriweather"/>
                <a:cs typeface="Merriweather"/>
                <a:sym typeface="Merriweather"/>
              </a:rPr>
              <a:t>SBEPA</a:t>
            </a:r>
            <a:r>
              <a:rPr lang="en-US">
                <a:solidFill>
                  <a:schemeClr val="dk1"/>
                </a:solidFill>
                <a:latin typeface="Merriweather"/>
                <a:ea typeface="Merriweather"/>
                <a:cs typeface="Merriweather"/>
                <a:sym typeface="Merriweather"/>
              </a:rPr>
              <a:t> (Strong BEPA):</a:t>
            </a:r>
            <a:r>
              <a:rPr lang="en-US" sz="1600">
                <a:solidFill>
                  <a:schemeClr val="dk1"/>
                </a:solidFill>
                <a:latin typeface="Merriweather"/>
                <a:ea typeface="Merriweather"/>
                <a:cs typeface="Merriweather"/>
                <a:sym typeface="Merriweather"/>
              </a:rPr>
              <a:t/>
            </a:r>
            <a:br>
              <a:rPr lang="en-US" sz="1600">
                <a:solidFill>
                  <a:schemeClr val="dk1"/>
                </a:solidFill>
                <a:latin typeface="Merriweather"/>
                <a:ea typeface="Merriweather"/>
                <a:cs typeface="Merriweather"/>
                <a:sym typeface="Merriweather"/>
              </a:rPr>
            </a:br>
            <a:r>
              <a:rPr lang="en-US">
                <a:solidFill>
                  <a:schemeClr val="dk1"/>
                </a:solidFill>
                <a:latin typeface="Calibri"/>
                <a:ea typeface="Calibri"/>
                <a:cs typeface="Calibri"/>
                <a:sym typeface="Calibri"/>
              </a:rPr>
              <a:t>A partir de las </a:t>
            </a:r>
            <a:r>
              <a:rPr lang="en-US" i="1">
                <a:solidFill>
                  <a:schemeClr val="dk1"/>
                </a:solidFill>
                <a:latin typeface="Calibri"/>
                <a:ea typeface="Calibri"/>
                <a:cs typeface="Calibri"/>
                <a:sym typeface="Calibri"/>
              </a:rPr>
              <a:t>must</a:t>
            </a:r>
            <a:r>
              <a:rPr lang="en-US">
                <a:solidFill>
                  <a:schemeClr val="dk1"/>
                </a:solidFill>
                <a:latin typeface="Calibri"/>
                <a:ea typeface="Calibri"/>
                <a:cs typeface="Calibri"/>
                <a:sym typeface="Calibri"/>
              </a:rPr>
              <a:t>, Identifica las </a:t>
            </a:r>
            <a:r>
              <a:rPr lang="en-US" i="1">
                <a:solidFill>
                  <a:schemeClr val="dk1"/>
                </a:solidFill>
                <a:latin typeface="Calibri"/>
                <a:ea typeface="Calibri"/>
                <a:cs typeface="Calibri"/>
                <a:sym typeface="Calibri"/>
              </a:rPr>
              <a:t>hyper-must</a:t>
            </a:r>
            <a:r>
              <a:rPr lang="en-US">
                <a:solidFill>
                  <a:schemeClr val="dk1"/>
                </a:solidFill>
                <a:latin typeface="Calibri"/>
                <a:ea typeface="Calibri"/>
                <a:cs typeface="Calibri"/>
                <a:sym typeface="Calibri"/>
              </a:rPr>
              <a:t>.</a:t>
            </a:r>
            <a:endParaRPr>
              <a:solidFill>
                <a:schemeClr val="dk1"/>
              </a:solidFill>
              <a:latin typeface="Merriweather"/>
              <a:ea typeface="Merriweather"/>
              <a:cs typeface="Merriweather"/>
              <a:sym typeface="Merriweather"/>
            </a:endParaRPr>
          </a:p>
        </p:txBody>
      </p:sp>
      <p:sp>
        <p:nvSpPr>
          <p:cNvPr id="245" name="Google Shape;245;g3acec3b179c_2_6"/>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
        <p:nvSpPr>
          <p:cNvPr id="246" name="Google Shape;246;g3acec3b179c_2_6"/>
          <p:cNvSpPr/>
          <p:nvPr/>
        </p:nvSpPr>
        <p:spPr>
          <a:xfrm>
            <a:off x="5598215" y="3115927"/>
            <a:ext cx="752900" cy="678325"/>
          </a:xfrm>
          <a:custGeom>
            <a:avLst/>
            <a:gdLst/>
            <a:ahLst/>
            <a:cxnLst/>
            <a:rect l="l" t="t" r="r" b="b"/>
            <a:pathLst>
              <a:path w="30116" h="27133" extrusionOk="0">
                <a:moveTo>
                  <a:pt x="30116" y="0"/>
                </a:moveTo>
                <a:cubicBezTo>
                  <a:pt x="28377" y="3330"/>
                  <a:pt x="24698" y="15455"/>
                  <a:pt x="19679" y="19977"/>
                </a:cubicBezTo>
                <a:cubicBezTo>
                  <a:pt x="14660" y="24499"/>
                  <a:pt x="3280" y="25940"/>
                  <a:pt x="0" y="27133"/>
                </a:cubicBezTo>
              </a:path>
            </a:pathLst>
          </a:custGeom>
          <a:noFill/>
          <a:ln w="28575" cap="flat" cmpd="sng">
            <a:solidFill>
              <a:schemeClr val="dk2"/>
            </a:solidFill>
            <a:prstDash val="solid"/>
            <a:round/>
            <a:headEnd type="none" w="med" len="med"/>
            <a:tailEnd type="triangle" w="med" len="med"/>
          </a:ln>
        </p:spPr>
      </p:sp>
      <p:sp>
        <p:nvSpPr>
          <p:cNvPr id="247" name="Google Shape;247;g3acec3b179c_2_6"/>
          <p:cNvSpPr txBox="1"/>
          <p:nvPr/>
        </p:nvSpPr>
        <p:spPr>
          <a:xfrm>
            <a:off x="6055425" y="3444049"/>
            <a:ext cx="762000" cy="3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300">
                <a:solidFill>
                  <a:schemeClr val="accent6"/>
                </a:solidFill>
                <a:latin typeface="Merriweather ExtraBold"/>
                <a:ea typeface="Merriweather ExtraBold"/>
                <a:cs typeface="Merriweather ExtraBold"/>
                <a:sym typeface="Merriweather ExtraBold"/>
              </a:rPr>
              <a:t>Fases</a:t>
            </a:r>
            <a:endParaRPr sz="1300">
              <a:solidFill>
                <a:schemeClr val="dk1"/>
              </a:solidFill>
              <a:latin typeface="Merriweather ExtraBold"/>
              <a:ea typeface="Merriweather ExtraBold"/>
              <a:cs typeface="Merriweather ExtraBold"/>
              <a:sym typeface="Merriweather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3ab9e56d350_0_0"/>
          <p:cNvSpPr txBox="1">
            <a:spLocks noGrp="1"/>
          </p:cNvSpPr>
          <p:nvPr>
            <p:ph type="title"/>
          </p:nvPr>
        </p:nvSpPr>
        <p:spPr>
          <a:xfrm>
            <a:off x="457200" y="205978"/>
            <a:ext cx="8229600" cy="360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3366"/>
              </a:buClr>
              <a:buSzPct val="105882"/>
              <a:buFont typeface="Calibri"/>
              <a:buNone/>
            </a:pPr>
            <a:r>
              <a:rPr lang="en-US" sz="3400" b="1" u="sng" dirty="0">
                <a:latin typeface="Oswald"/>
                <a:ea typeface="Oswald"/>
                <a:cs typeface="Oswald"/>
                <a:sym typeface="Oswald"/>
              </a:rPr>
              <a:t>Output de Alloy4PA</a:t>
            </a:r>
            <a:endParaRPr sz="3600" b="1" dirty="0">
              <a:solidFill>
                <a:srgbClr val="003366"/>
              </a:solidFill>
              <a:latin typeface="Calibri"/>
              <a:ea typeface="Calibri"/>
              <a:cs typeface="Calibri"/>
              <a:sym typeface="Calibri"/>
            </a:endParaRPr>
          </a:p>
        </p:txBody>
      </p:sp>
      <p:sp>
        <p:nvSpPr>
          <p:cNvPr id="253" name="Google Shape;253;g3ab9e56d350_0_0"/>
          <p:cNvSpPr txBox="1"/>
          <p:nvPr/>
        </p:nvSpPr>
        <p:spPr>
          <a:xfrm>
            <a:off x="947772" y="1010325"/>
            <a:ext cx="3083597" cy="48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3366"/>
              </a:buClr>
              <a:buSzPct val="250000"/>
              <a:buFont typeface="Calibri"/>
              <a:buNone/>
            </a:pPr>
            <a:r>
              <a:rPr lang="en-US" sz="1950" dirty="0" err="1">
                <a:solidFill>
                  <a:schemeClr val="dk1"/>
                </a:solidFill>
                <a:latin typeface="Merriweather ExtraBold"/>
                <a:ea typeface="Merriweather ExtraBold"/>
                <a:cs typeface="Merriweather ExtraBold"/>
                <a:sym typeface="Merriweather ExtraBold"/>
              </a:rPr>
              <a:t>Salida</a:t>
            </a:r>
            <a:r>
              <a:rPr lang="en-US" sz="1950" dirty="0">
                <a:solidFill>
                  <a:schemeClr val="dk1"/>
                </a:solidFill>
                <a:latin typeface="Merriweather ExtraBold"/>
                <a:ea typeface="Merriweather ExtraBold"/>
                <a:cs typeface="Merriweather ExtraBold"/>
                <a:sym typeface="Merriweather ExtraBold"/>
              </a:rPr>
              <a:t> de </a:t>
            </a:r>
            <a:r>
              <a:rPr lang="en-US" sz="1950" dirty="0" err="1">
                <a:solidFill>
                  <a:schemeClr val="accent1"/>
                </a:solidFill>
                <a:latin typeface="Merriweather ExtraBold"/>
                <a:ea typeface="Merriweather ExtraBold"/>
                <a:cs typeface="Merriweather ExtraBold"/>
                <a:sym typeface="Merriweather ExtraBold"/>
              </a:rPr>
              <a:t>consola</a:t>
            </a:r>
            <a:endParaRPr sz="1950" b="1" i="0" u="none" strike="noStrike" cap="none" dirty="0">
              <a:solidFill>
                <a:schemeClr val="accent1"/>
              </a:solidFill>
              <a:latin typeface="Calibri"/>
              <a:ea typeface="Calibri"/>
              <a:cs typeface="Calibri"/>
              <a:sym typeface="Calibri"/>
            </a:endParaRPr>
          </a:p>
        </p:txBody>
      </p:sp>
      <p:pic>
        <p:nvPicPr>
          <p:cNvPr id="254" name="Google Shape;254;g3ab9e56d350_0_0" title="salida consola.png"/>
          <p:cNvPicPr preferRelativeResize="0"/>
          <p:nvPr/>
        </p:nvPicPr>
        <p:blipFill rotWithShape="1">
          <a:blip r:embed="rId3">
            <a:alphaModFix/>
          </a:blip>
          <a:srcRect/>
          <a:stretch/>
        </p:blipFill>
        <p:spPr>
          <a:xfrm>
            <a:off x="468875" y="1492126"/>
            <a:ext cx="3704300" cy="3305675"/>
          </a:xfrm>
          <a:prstGeom prst="rect">
            <a:avLst/>
          </a:prstGeom>
          <a:noFill/>
          <a:ln>
            <a:noFill/>
          </a:ln>
        </p:spPr>
      </p:pic>
      <p:pic>
        <p:nvPicPr>
          <p:cNvPr id="255" name="Google Shape;255;g3ab9e56d350_0_0" title="029-b1-archivos.png"/>
          <p:cNvPicPr preferRelativeResize="0"/>
          <p:nvPr/>
        </p:nvPicPr>
        <p:blipFill rotWithShape="1">
          <a:blip r:embed="rId4">
            <a:alphaModFix/>
          </a:blip>
          <a:srcRect t="11707" r="62049"/>
          <a:stretch/>
        </p:blipFill>
        <p:spPr>
          <a:xfrm>
            <a:off x="6237034" y="1409650"/>
            <a:ext cx="1830501" cy="3477475"/>
          </a:xfrm>
          <a:prstGeom prst="rect">
            <a:avLst/>
          </a:prstGeom>
          <a:noFill/>
          <a:ln>
            <a:noFill/>
          </a:ln>
        </p:spPr>
      </p:pic>
      <p:sp>
        <p:nvSpPr>
          <p:cNvPr id="256" name="Google Shape;256;g3ab9e56d350_0_0"/>
          <p:cNvSpPr txBox="1"/>
          <p:nvPr/>
        </p:nvSpPr>
        <p:spPr>
          <a:xfrm>
            <a:off x="5352911" y="927850"/>
            <a:ext cx="3183714" cy="481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39285"/>
              <a:buFont typeface="Arial"/>
              <a:buNone/>
            </a:pPr>
            <a:r>
              <a:rPr lang="en-US" sz="1950" dirty="0" err="1">
                <a:solidFill>
                  <a:schemeClr val="accent1"/>
                </a:solidFill>
                <a:latin typeface="Merriweather ExtraBold"/>
                <a:ea typeface="Merriweather ExtraBold"/>
                <a:cs typeface="Merriweather ExtraBold"/>
                <a:sym typeface="Merriweather ExtraBold"/>
              </a:rPr>
              <a:t>Archivos</a:t>
            </a:r>
            <a:r>
              <a:rPr lang="en-US" sz="1950" dirty="0">
                <a:solidFill>
                  <a:schemeClr val="accent1"/>
                </a:solidFill>
                <a:latin typeface="Merriweather ExtraBold"/>
                <a:ea typeface="Merriweather ExtraBold"/>
                <a:cs typeface="Merriweather ExtraBold"/>
                <a:sym typeface="Merriweather ExtraBold"/>
              </a:rPr>
              <a:t> </a:t>
            </a:r>
            <a:r>
              <a:rPr lang="en-US" sz="1950" dirty="0" err="1">
                <a:solidFill>
                  <a:schemeClr val="dk1"/>
                </a:solidFill>
                <a:latin typeface="Merriweather ExtraBold"/>
                <a:ea typeface="Merriweather ExtraBold"/>
                <a:cs typeface="Merriweather ExtraBold"/>
                <a:sym typeface="Merriweather ExtraBold"/>
              </a:rPr>
              <a:t>generados</a:t>
            </a:r>
            <a:endParaRPr sz="1950" dirty="0">
              <a:solidFill>
                <a:schemeClr val="dk1"/>
              </a:solidFill>
              <a:latin typeface="Merriweather ExtraBold"/>
              <a:ea typeface="Merriweather ExtraBold"/>
              <a:cs typeface="Merriweather ExtraBold"/>
              <a:sym typeface="Merriweather ExtraBold"/>
            </a:endParaRPr>
          </a:p>
        </p:txBody>
      </p:sp>
      <p:sp>
        <p:nvSpPr>
          <p:cNvPr id="257" name="Google Shape;257;g3ab9e56d350_0_0"/>
          <p:cNvSpPr txBox="1"/>
          <p:nvPr/>
        </p:nvSpPr>
        <p:spPr>
          <a:xfrm>
            <a:off x="4480102" y="1417582"/>
            <a:ext cx="142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Copia de la abstracción</a:t>
            </a:r>
            <a:endParaRPr sz="1200" b="1">
              <a:solidFill>
                <a:schemeClr val="dk1"/>
              </a:solidFill>
              <a:latin typeface="Merriweather"/>
              <a:ea typeface="Merriweather"/>
              <a:cs typeface="Merriweather"/>
              <a:sym typeface="Merriweather"/>
            </a:endParaRPr>
          </a:p>
        </p:txBody>
      </p:sp>
      <p:sp>
        <p:nvSpPr>
          <p:cNvPr id="258" name="Google Shape;258;g3ab9e56d350_0_0"/>
          <p:cNvSpPr txBox="1"/>
          <p:nvPr/>
        </p:nvSpPr>
        <p:spPr>
          <a:xfrm>
            <a:off x="4480102" y="3038475"/>
            <a:ext cx="142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Archivos intermedios</a:t>
            </a:r>
            <a:endParaRPr sz="1200" b="1">
              <a:solidFill>
                <a:schemeClr val="dk1"/>
              </a:solidFill>
              <a:latin typeface="Merriweather"/>
              <a:ea typeface="Merriweather"/>
              <a:cs typeface="Merriweather"/>
              <a:sym typeface="Merriweather"/>
            </a:endParaRPr>
          </a:p>
        </p:txBody>
      </p:sp>
      <p:cxnSp>
        <p:nvCxnSpPr>
          <p:cNvPr id="259" name="Google Shape;259;g3ab9e56d350_0_0"/>
          <p:cNvCxnSpPr/>
          <p:nvPr/>
        </p:nvCxnSpPr>
        <p:spPr>
          <a:xfrm>
            <a:off x="5717475" y="1677239"/>
            <a:ext cx="363300" cy="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g3ab9e56d350_0_0"/>
          <p:cNvCxnSpPr/>
          <p:nvPr/>
        </p:nvCxnSpPr>
        <p:spPr>
          <a:xfrm>
            <a:off x="5687375" y="3315525"/>
            <a:ext cx="363300" cy="0"/>
          </a:xfrm>
          <a:prstGeom prst="straightConnector1">
            <a:avLst/>
          </a:prstGeom>
          <a:noFill/>
          <a:ln w="9525" cap="flat" cmpd="sng">
            <a:solidFill>
              <a:schemeClr val="dk2"/>
            </a:solidFill>
            <a:prstDash val="solid"/>
            <a:round/>
            <a:headEnd type="none" w="med" len="med"/>
            <a:tailEnd type="triangle" w="med" len="med"/>
          </a:ln>
        </p:spPr>
      </p:cxnSp>
      <p:sp>
        <p:nvSpPr>
          <p:cNvPr id="261" name="Google Shape;261;g3ab9e56d350_0_0"/>
          <p:cNvSpPr txBox="1"/>
          <p:nvPr/>
        </p:nvSpPr>
        <p:spPr>
          <a:xfrm>
            <a:off x="4480102" y="4474785"/>
            <a:ext cx="142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Diagrama de transiciones</a:t>
            </a:r>
            <a:endParaRPr sz="1200" b="1">
              <a:solidFill>
                <a:schemeClr val="dk1"/>
              </a:solidFill>
              <a:latin typeface="Merriweather"/>
              <a:ea typeface="Merriweather"/>
              <a:cs typeface="Merriweather"/>
              <a:sym typeface="Merriweather"/>
            </a:endParaRPr>
          </a:p>
        </p:txBody>
      </p:sp>
      <p:cxnSp>
        <p:nvCxnSpPr>
          <p:cNvPr id="262" name="Google Shape;262;g3ab9e56d350_0_0"/>
          <p:cNvCxnSpPr/>
          <p:nvPr/>
        </p:nvCxnSpPr>
        <p:spPr>
          <a:xfrm>
            <a:off x="5717475" y="4751835"/>
            <a:ext cx="363300" cy="0"/>
          </a:xfrm>
          <a:prstGeom prst="straightConnector1">
            <a:avLst/>
          </a:prstGeom>
          <a:noFill/>
          <a:ln w="9525" cap="flat" cmpd="sng">
            <a:solidFill>
              <a:schemeClr val="dk2"/>
            </a:solidFill>
            <a:prstDash val="solid"/>
            <a:round/>
            <a:headEnd type="none" w="med" len="med"/>
            <a:tailEnd type="triangle" w="med" len="med"/>
          </a:ln>
        </p:spPr>
      </p:cxnSp>
      <p:sp>
        <p:nvSpPr>
          <p:cNvPr id="263" name="Google Shape;263;g3ab9e56d350_0_0"/>
          <p:cNvSpPr/>
          <p:nvPr/>
        </p:nvSpPr>
        <p:spPr>
          <a:xfrm>
            <a:off x="-872179" y="159595"/>
            <a:ext cx="685450" cy="631800"/>
          </a:xfrm>
          <a:prstGeom prst="flowChartProcess">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200">
                <a:solidFill>
                  <a:schemeClr val="dk2"/>
                </a:solidFill>
                <a:latin typeface="Calibri"/>
                <a:ea typeface="Calibri"/>
                <a:cs typeface="Calibri"/>
                <a:sym typeface="Calibri"/>
              </a:rPr>
              <a:t>M</a:t>
            </a:r>
            <a:endParaRPr>
              <a:solidFill>
                <a:schemeClr val="dk2"/>
              </a:solidFill>
              <a:latin typeface="Calibri"/>
              <a:ea typeface="Calibri"/>
              <a:cs typeface="Calibri"/>
              <a:sym typeface="Calibri"/>
            </a:endParaRPr>
          </a:p>
        </p:txBody>
      </p:sp>
      <p:sp>
        <p:nvSpPr>
          <p:cNvPr id="264" name="Google Shape;264;g3ab9e56d350_0_0"/>
          <p:cNvSpPr txBox="1"/>
          <p:nvPr/>
        </p:nvSpPr>
        <p:spPr>
          <a:xfrm>
            <a:off x="4480102" y="2366550"/>
            <a:ext cx="142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Diagramas intermedios</a:t>
            </a:r>
            <a:endParaRPr sz="1200" b="1">
              <a:solidFill>
                <a:schemeClr val="dk1"/>
              </a:solidFill>
              <a:latin typeface="Merriweather"/>
              <a:ea typeface="Merriweather"/>
              <a:cs typeface="Merriweather"/>
              <a:sym typeface="Merriweather"/>
            </a:endParaRPr>
          </a:p>
        </p:txBody>
      </p:sp>
      <p:cxnSp>
        <p:nvCxnSpPr>
          <p:cNvPr id="265" name="Google Shape;265;g3ab9e56d350_0_0"/>
          <p:cNvCxnSpPr/>
          <p:nvPr/>
        </p:nvCxnSpPr>
        <p:spPr>
          <a:xfrm>
            <a:off x="5687375" y="2643600"/>
            <a:ext cx="363300" cy="0"/>
          </a:xfrm>
          <a:prstGeom prst="straightConnector1">
            <a:avLst/>
          </a:prstGeom>
          <a:noFill/>
          <a:ln w="9525" cap="flat" cmpd="sng">
            <a:solidFill>
              <a:schemeClr val="dk2"/>
            </a:solidFill>
            <a:prstDash val="solid"/>
            <a:round/>
            <a:headEnd type="none" w="med" len="med"/>
            <a:tailEnd type="triangle" w="med" len="med"/>
          </a:ln>
        </p:spPr>
      </p:cxnSp>
      <p:sp>
        <p:nvSpPr>
          <p:cNvPr id="266" name="Google Shape;266;g3ab9e56d350_0_0"/>
          <p:cNvSpPr txBox="1"/>
          <p:nvPr/>
        </p:nvSpPr>
        <p:spPr>
          <a:xfrm>
            <a:off x="4560400" y="3760425"/>
            <a:ext cx="1279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solidFill>
                  <a:schemeClr val="dk1"/>
                </a:solidFill>
                <a:latin typeface="Merriweather"/>
                <a:ea typeface="Merriweather"/>
                <a:cs typeface="Merriweather"/>
                <a:sym typeface="Merriweather"/>
              </a:rPr>
              <a:t>Estadísticas de tiempos</a:t>
            </a:r>
            <a:endParaRPr sz="1200" b="1">
              <a:solidFill>
                <a:schemeClr val="dk1"/>
              </a:solidFill>
              <a:latin typeface="Merriweather"/>
              <a:ea typeface="Merriweather"/>
              <a:cs typeface="Merriweather"/>
              <a:sym typeface="Merriweather"/>
            </a:endParaRPr>
          </a:p>
        </p:txBody>
      </p:sp>
      <p:cxnSp>
        <p:nvCxnSpPr>
          <p:cNvPr id="267" name="Google Shape;267;g3ab9e56d350_0_0"/>
          <p:cNvCxnSpPr/>
          <p:nvPr/>
        </p:nvCxnSpPr>
        <p:spPr>
          <a:xfrm>
            <a:off x="5687375" y="4077525"/>
            <a:ext cx="363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3D85C6"/>
      </a:accent1>
      <a:accent2>
        <a:srgbClr val="B45F06"/>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3623</Words>
  <Application>Microsoft Office PowerPoint</Application>
  <PresentationFormat>Presentación en pantalla (16:9)</PresentationFormat>
  <Paragraphs>576</Paragraphs>
  <Slides>29</Slides>
  <Notes>29</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29</vt:i4>
      </vt:variant>
    </vt:vector>
  </HeadingPairs>
  <TitlesOfParts>
    <vt:vector size="41" baseType="lpstr">
      <vt:lpstr>Merriweather ExtraBold</vt:lpstr>
      <vt:lpstr>Merriweather SemiBold</vt:lpstr>
      <vt:lpstr>Calibri</vt:lpstr>
      <vt:lpstr>Oswald</vt:lpstr>
      <vt:lpstr>Courier New</vt:lpstr>
      <vt:lpstr>Merriweather</vt:lpstr>
      <vt:lpstr>Merriweather Medium</vt:lpstr>
      <vt:lpstr>Consolas</vt:lpstr>
      <vt:lpstr>Arial</vt:lpstr>
      <vt:lpstr>Merriweather Black</vt:lpstr>
      <vt:lpstr>Oswald SemiBold</vt:lpstr>
      <vt:lpstr>Office Theme</vt:lpstr>
      <vt:lpstr>Presentación de PowerPoint</vt:lpstr>
      <vt:lpstr>Presentación de PowerPoint</vt:lpstr>
      <vt:lpstr>Objetivo Propuesta del paper base para validar Contratos Inteligentes</vt:lpstr>
      <vt:lpstr>Aporte ¿Qué Abarca Nuestra Tesis?</vt:lpstr>
      <vt:lpstr>Presentación de PowerPoint</vt:lpstr>
      <vt:lpstr>Presentación de PowerPoint</vt:lpstr>
      <vt:lpstr>Presentación de PowerPoint</vt:lpstr>
      <vt:lpstr>Alloy4PA Presentando la herramienta </vt:lpstr>
      <vt:lpstr>Output de Alloy4PA</vt:lpstr>
      <vt:lpstr>Output de Alloy4PA</vt:lpstr>
      <vt:lpstr>Presentación de PowerPoint</vt:lpstr>
      <vt:lpstr>Reproducción 4 Modalidades de ejecución probadas</vt:lpstr>
      <vt:lpstr>Reproducción Verificación de los hallazgos del paper</vt:lpstr>
      <vt:lpstr>Nuevos ejemplos Probando la herramienta en otros contextos</vt:lpstr>
      <vt:lpstr>Simple Marketplace Primer acercamiento: Cambio sencillo a contrato sencillo</vt:lpstr>
      <vt:lpstr>Simple Marketplace Resultados: transición anómala</vt:lpstr>
      <vt:lpstr>Rock-Paper-Scissors Generando un bug para que la herramienta lo revele</vt:lpstr>
      <vt:lpstr>Rock-Paper-Scissors Primera versión: forzando un pozo no vacío</vt:lpstr>
      <vt:lpstr>Rock-Paper-Scissors Primer resultado: aparece algo inesperado</vt:lpstr>
      <vt:lpstr>Rock-Paper-Scissors Segunda versión: corrigiendo la post-condición</vt:lpstr>
      <vt:lpstr>Rock-Paper-Scissors Resultado final: la abstracción modal expone el bug</vt:lpstr>
      <vt:lpstr>AssetTransfer Contrato de Transferencia de un Activo </vt:lpstr>
      <vt:lpstr>AssetTransfer Bug 1: Rechazar la oferta no blanquea el comprador</vt:lpstr>
      <vt:lpstr>AssetTransfer Bug 2: MakeOffer no asigna tasador si el comprador oferta un precio menor o igual al solicitado - EPA=True y EPA=False</vt:lpstr>
      <vt:lpstr>AssetTransfer Bug 2: Resultados + Comparación EPA=True vs EPA=False</vt:lpstr>
      <vt:lpstr>Resultados Nuevos Ejemplos </vt:lpstr>
      <vt:lpstr>Discusiones Problemas, limitaciones, oportunidades</vt:lpstr>
      <vt:lpstr>Conclusiones Síntesis de la Tesis </vt:lpstr>
      <vt:lpstr>Cierre ¿Preguntas?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Ale-Admin</dc:creator>
  <cp:lastModifiedBy>USUARIO</cp:lastModifiedBy>
  <cp:revision>6</cp:revision>
  <dcterms:created xsi:type="dcterms:W3CDTF">2013-01-27T09:14:16Z</dcterms:created>
  <dcterms:modified xsi:type="dcterms:W3CDTF">2025-12-09T00:05:40Z</dcterms:modified>
</cp:coreProperties>
</file>